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1"/>
  </p:sldMasterIdLst>
  <p:notesMasterIdLst>
    <p:notesMasterId r:id="rId56"/>
  </p:notesMasterIdLst>
  <p:sldIdLst>
    <p:sldId id="357" r:id="rId2"/>
    <p:sldId id="358" r:id="rId3"/>
    <p:sldId id="531" r:id="rId4"/>
    <p:sldId id="360" r:id="rId5"/>
    <p:sldId id="361" r:id="rId6"/>
    <p:sldId id="362" r:id="rId7"/>
    <p:sldId id="385" r:id="rId8"/>
    <p:sldId id="363" r:id="rId9"/>
    <p:sldId id="290" r:id="rId10"/>
    <p:sldId id="281" r:id="rId11"/>
    <p:sldId id="532" r:id="rId12"/>
    <p:sldId id="278" r:id="rId13"/>
    <p:sldId id="275" r:id="rId14"/>
    <p:sldId id="539" r:id="rId15"/>
    <p:sldId id="534" r:id="rId16"/>
    <p:sldId id="256" r:id="rId17"/>
    <p:sldId id="535" r:id="rId18"/>
    <p:sldId id="536" r:id="rId19"/>
    <p:sldId id="541" r:id="rId20"/>
    <p:sldId id="542" r:id="rId21"/>
    <p:sldId id="543" r:id="rId22"/>
    <p:sldId id="546" r:id="rId23"/>
    <p:sldId id="548" r:id="rId24"/>
    <p:sldId id="545" r:id="rId25"/>
    <p:sldId id="549" r:id="rId26"/>
    <p:sldId id="550" r:id="rId27"/>
    <p:sldId id="551" r:id="rId28"/>
    <p:sldId id="552" r:id="rId29"/>
    <p:sldId id="554" r:id="rId30"/>
    <p:sldId id="553" r:id="rId31"/>
    <p:sldId id="555" r:id="rId32"/>
    <p:sldId id="556" r:id="rId33"/>
    <p:sldId id="557" r:id="rId34"/>
    <p:sldId id="563" r:id="rId35"/>
    <p:sldId id="560" r:id="rId36"/>
    <p:sldId id="561" r:id="rId37"/>
    <p:sldId id="497" r:id="rId38"/>
    <p:sldId id="562" r:id="rId39"/>
    <p:sldId id="558" r:id="rId40"/>
    <p:sldId id="559" r:id="rId41"/>
    <p:sldId id="374" r:id="rId42"/>
    <p:sldId id="378" r:id="rId43"/>
    <p:sldId id="274" r:id="rId44"/>
    <p:sldId id="566" r:id="rId45"/>
    <p:sldId id="565" r:id="rId46"/>
    <p:sldId id="564" r:id="rId47"/>
    <p:sldId id="373" r:id="rId48"/>
    <p:sldId id="567" r:id="rId49"/>
    <p:sldId id="568" r:id="rId50"/>
    <p:sldId id="569" r:id="rId51"/>
    <p:sldId id="570" r:id="rId52"/>
    <p:sldId id="571" r:id="rId53"/>
    <p:sldId id="573" r:id="rId54"/>
    <p:sldId id="273"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11ED56-E459-4DB8-8EA2-EF7F6CF02FFE}">
          <p14:sldIdLst>
            <p14:sldId id="357"/>
            <p14:sldId id="358"/>
            <p14:sldId id="531"/>
            <p14:sldId id="360"/>
            <p14:sldId id="361"/>
            <p14:sldId id="362"/>
            <p14:sldId id="385"/>
            <p14:sldId id="363"/>
            <p14:sldId id="290"/>
            <p14:sldId id="281"/>
            <p14:sldId id="532"/>
            <p14:sldId id="278"/>
            <p14:sldId id="275"/>
            <p14:sldId id="539"/>
            <p14:sldId id="534"/>
            <p14:sldId id="256"/>
            <p14:sldId id="535"/>
            <p14:sldId id="536"/>
            <p14:sldId id="541"/>
            <p14:sldId id="542"/>
            <p14:sldId id="543"/>
            <p14:sldId id="546"/>
          </p14:sldIdLst>
        </p14:section>
        <p14:section name="Untitled Section" id="{1E5D7CE0-5241-4670-842C-24C2AED4F6A1}">
          <p14:sldIdLst>
            <p14:sldId id="548"/>
            <p14:sldId id="545"/>
            <p14:sldId id="549"/>
            <p14:sldId id="550"/>
            <p14:sldId id="551"/>
            <p14:sldId id="552"/>
            <p14:sldId id="554"/>
            <p14:sldId id="553"/>
            <p14:sldId id="555"/>
            <p14:sldId id="556"/>
            <p14:sldId id="557"/>
            <p14:sldId id="563"/>
            <p14:sldId id="560"/>
            <p14:sldId id="561"/>
            <p14:sldId id="497"/>
            <p14:sldId id="562"/>
            <p14:sldId id="558"/>
            <p14:sldId id="559"/>
            <p14:sldId id="374"/>
            <p14:sldId id="378"/>
            <p14:sldId id="274"/>
            <p14:sldId id="566"/>
            <p14:sldId id="565"/>
            <p14:sldId id="564"/>
            <p14:sldId id="373"/>
            <p14:sldId id="567"/>
            <p14:sldId id="568"/>
            <p14:sldId id="569"/>
            <p14:sldId id="570"/>
            <p14:sldId id="571"/>
            <p14:sldId id="573"/>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1733" autoAdjust="0"/>
  </p:normalViewPr>
  <p:slideViewPr>
    <p:cSldViewPr snapToGrid="0">
      <p:cViewPr varScale="1">
        <p:scale>
          <a:sx n="105" d="100"/>
          <a:sy n="105" d="100"/>
        </p:scale>
        <p:origin x="28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0E1C941-7299-4F3A-8B82-48D77DDDB71B}" type="datetimeFigureOut">
              <a:rPr lang="en-US" smtClean="0"/>
              <a:t>3/10/2020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49EB345-D130-439A-A26E-F1D00FAA32B2}" type="slidenum">
              <a:rPr lang="en-US" smtClean="0"/>
              <a:t>‹#›</a:t>
            </a:fld>
            <a:endParaRPr lang="en-US" dirty="0"/>
          </a:p>
        </p:txBody>
      </p:sp>
    </p:spTree>
    <p:extLst>
      <p:ext uri="{BB962C8B-B14F-4D97-AF65-F5344CB8AC3E}">
        <p14:creationId xmlns:p14="http://schemas.microsoft.com/office/powerpoint/2010/main" val="388883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9557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t>12</a:t>
            </a:fld>
            <a:endParaRPr lang="en-US" dirty="0"/>
          </a:p>
        </p:txBody>
      </p:sp>
    </p:spTree>
    <p:extLst>
      <p:ext uri="{BB962C8B-B14F-4D97-AF65-F5344CB8AC3E}">
        <p14:creationId xmlns:p14="http://schemas.microsoft.com/office/powerpoint/2010/main" val="59889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t>13</a:t>
            </a:fld>
            <a:endParaRPr lang="en-US" dirty="0"/>
          </a:p>
        </p:txBody>
      </p:sp>
    </p:spTree>
    <p:extLst>
      <p:ext uri="{BB962C8B-B14F-4D97-AF65-F5344CB8AC3E}">
        <p14:creationId xmlns:p14="http://schemas.microsoft.com/office/powerpoint/2010/main" val="131028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t>16</a:t>
            </a:fld>
            <a:endParaRPr lang="en-US" dirty="0"/>
          </a:p>
        </p:txBody>
      </p:sp>
    </p:spTree>
    <p:extLst>
      <p:ext uri="{BB962C8B-B14F-4D97-AF65-F5344CB8AC3E}">
        <p14:creationId xmlns:p14="http://schemas.microsoft.com/office/powerpoint/2010/main" val="12855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t>43</a:t>
            </a:fld>
            <a:endParaRPr lang="en-US" dirty="0"/>
          </a:p>
        </p:txBody>
      </p:sp>
    </p:spTree>
    <p:extLst>
      <p:ext uri="{BB962C8B-B14F-4D97-AF65-F5344CB8AC3E}">
        <p14:creationId xmlns:p14="http://schemas.microsoft.com/office/powerpoint/2010/main" val="5325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t>54</a:t>
            </a:fld>
            <a:endParaRPr lang="en-US" dirty="0"/>
          </a:p>
        </p:txBody>
      </p:sp>
    </p:spTree>
    <p:extLst>
      <p:ext uri="{BB962C8B-B14F-4D97-AF65-F5344CB8AC3E}">
        <p14:creationId xmlns:p14="http://schemas.microsoft.com/office/powerpoint/2010/main" val="58026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7957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3512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9593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4261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2773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t>9</a:t>
            </a:fld>
            <a:endParaRPr lang="en-US" dirty="0"/>
          </a:p>
        </p:txBody>
      </p:sp>
    </p:spTree>
    <p:extLst>
      <p:ext uri="{BB962C8B-B14F-4D97-AF65-F5344CB8AC3E}">
        <p14:creationId xmlns:p14="http://schemas.microsoft.com/office/powerpoint/2010/main" val="346569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345-D130-439A-A26E-F1D00FAA32B2}" type="slidenum">
              <a:rPr lang="en-US" smtClean="0"/>
              <a:t>10</a:t>
            </a:fld>
            <a:endParaRPr lang="en-US" dirty="0"/>
          </a:p>
        </p:txBody>
      </p:sp>
    </p:spTree>
    <p:extLst>
      <p:ext uri="{BB962C8B-B14F-4D97-AF65-F5344CB8AC3E}">
        <p14:creationId xmlns:p14="http://schemas.microsoft.com/office/powerpoint/2010/main" val="100492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EB345-D130-439A-A26E-F1D00FAA32B2}" type="slidenum">
              <a:rPr lang="en-US" smtClean="0"/>
              <a:t>11</a:t>
            </a:fld>
            <a:endParaRPr lang="en-US" dirty="0"/>
          </a:p>
        </p:txBody>
      </p:sp>
    </p:spTree>
    <p:extLst>
      <p:ext uri="{BB962C8B-B14F-4D97-AF65-F5344CB8AC3E}">
        <p14:creationId xmlns:p14="http://schemas.microsoft.com/office/powerpoint/2010/main" val="229454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792ABA-C90E-4ABC-B90F-2250BEB8EC79}"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CF872-2893-4888-ADC8-6A1EE4887C1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0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C7C0F-39FE-43EE-B2FE-CEEBC2E47A66}"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221699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FACA2-6BA1-4833-B6AF-D27C4554CF77}"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53459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EC1B-38B1-48AA-9E08-4DF19FBF2A16}"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282592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739BB-D726-479A-A21E-6D4EC2B9DB33}"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CF872-2893-4888-ADC8-6A1EE4887C1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32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EE1839-7C6A-4DD5-A13F-3B39658F10AB}"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309335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5630E2-2007-4471-BFED-0D6D14AC584D}" type="datetime1">
              <a:rPr lang="en-US" smtClean="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108789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C2A4C7-B1BC-44A0-B8FC-08FDFD681462}" type="datetime1">
              <a:rPr lang="en-US" smtClean="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180988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538590-5894-4EDB-BA98-C74EA92F1ACC}" type="datetime1">
              <a:rPr lang="en-US" smtClean="0"/>
              <a:t>3/10/2020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92380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412939-213B-4CA1-9B93-380EEA3B649A}" type="datetime1">
              <a:rPr lang="en-US" smtClean="0"/>
              <a:t>3/10/2020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4CF872-2893-4888-ADC8-6A1EE4887C1E}" type="slidenum">
              <a:rPr lang="en-US" smtClean="0"/>
              <a:t>‹#›</a:t>
            </a:fld>
            <a:endParaRPr lang="en-US" dirty="0"/>
          </a:p>
        </p:txBody>
      </p:sp>
    </p:spTree>
    <p:extLst>
      <p:ext uri="{BB962C8B-B14F-4D97-AF65-F5344CB8AC3E}">
        <p14:creationId xmlns:p14="http://schemas.microsoft.com/office/powerpoint/2010/main" val="32267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E8CB3-0CD4-422D-AA4A-F10B65A6355B}"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CF872-2893-4888-ADC8-6A1EE4887C1E}" type="slidenum">
              <a:rPr lang="en-US" smtClean="0"/>
              <a:t>‹#›</a:t>
            </a:fld>
            <a:endParaRPr lang="en-US" dirty="0"/>
          </a:p>
        </p:txBody>
      </p:sp>
    </p:spTree>
    <p:extLst>
      <p:ext uri="{BB962C8B-B14F-4D97-AF65-F5344CB8AC3E}">
        <p14:creationId xmlns:p14="http://schemas.microsoft.com/office/powerpoint/2010/main" val="175538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AA42DE-1E63-4661-8DC7-00976D443BBE}" type="datetime1">
              <a:rPr lang="en-US" smtClean="0"/>
              <a:t>3/10/2020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4CF872-2893-4888-ADC8-6A1EE4887C1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80089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340" y="1135626"/>
            <a:ext cx="9372600" cy="4832092"/>
          </a:xfrm>
          <a:prstGeom prst="rect">
            <a:avLst/>
          </a:prstGeom>
          <a:noFill/>
        </p:spPr>
        <p:txBody>
          <a:bodyPr wrap="square" rtlCol="0">
            <a:spAutoFit/>
          </a:bodyPr>
          <a:lstStyle/>
          <a:p>
            <a:pPr algn="ctr"/>
            <a:r>
              <a:rPr lang="en-US" sz="4400" b="1" dirty="0">
                <a:solidFill>
                  <a:prstClr val="black"/>
                </a:solidFill>
                <a:latin typeface="Arabic Typesetting" panose="03020402040406030203" pitchFamily="66" charset="-78"/>
                <a:cs typeface="Arabic Typesetting" panose="03020402040406030203" pitchFamily="66" charset="-78"/>
              </a:rPr>
              <a:t>Town of Jamestown </a:t>
            </a:r>
          </a:p>
          <a:p>
            <a:pPr algn="ctr"/>
            <a:endParaRPr lang="en-US" sz="4400" dirty="0">
              <a:solidFill>
                <a:prstClr val="black"/>
              </a:solidFill>
              <a:latin typeface="Arabic Typesetting" panose="03020402040406030203" pitchFamily="66" charset="-78"/>
              <a:cs typeface="Arabic Typesetting" panose="03020402040406030203" pitchFamily="66" charset="-78"/>
            </a:endParaRPr>
          </a:p>
          <a:p>
            <a:pPr algn="ctr"/>
            <a:r>
              <a:rPr lang="en-US" sz="4400" b="1" dirty="0">
                <a:solidFill>
                  <a:prstClr val="black"/>
                </a:solidFill>
                <a:latin typeface="Arabic Typesetting" panose="03020402040406030203" pitchFamily="66" charset="-78"/>
                <a:cs typeface="Arabic Typesetting" panose="03020402040406030203" pitchFamily="66" charset="-78"/>
              </a:rPr>
              <a:t>FY2020-2021</a:t>
            </a:r>
          </a:p>
          <a:p>
            <a:pPr algn="ctr"/>
            <a:endParaRPr lang="en-US" sz="4400" b="1" dirty="0">
              <a:solidFill>
                <a:prstClr val="black"/>
              </a:solidFill>
              <a:latin typeface="Arabic Typesetting" panose="03020402040406030203" pitchFamily="66" charset="-78"/>
              <a:cs typeface="Arabic Typesetting" panose="03020402040406030203" pitchFamily="66" charset="-78"/>
            </a:endParaRPr>
          </a:p>
          <a:p>
            <a:pPr algn="ctr"/>
            <a:r>
              <a:rPr lang="en-US" sz="4400" b="1" dirty="0">
                <a:solidFill>
                  <a:prstClr val="black"/>
                </a:solidFill>
                <a:latin typeface="Arabic Typesetting" panose="03020402040406030203" pitchFamily="66" charset="-78"/>
                <a:cs typeface="Arabic Typesetting" panose="03020402040406030203" pitchFamily="66" charset="-78"/>
              </a:rPr>
              <a:t>Town Administrator</a:t>
            </a:r>
          </a:p>
          <a:p>
            <a:pPr algn="ctr"/>
            <a:r>
              <a:rPr lang="en-US" sz="4400" b="1" dirty="0">
                <a:solidFill>
                  <a:prstClr val="black"/>
                </a:solidFill>
                <a:latin typeface="Arabic Typesetting" panose="03020402040406030203" pitchFamily="66" charset="-78"/>
                <a:cs typeface="Arabic Typesetting" panose="03020402040406030203" pitchFamily="66" charset="-78"/>
              </a:rPr>
              <a:t>Proposed Operating Budget</a:t>
            </a:r>
          </a:p>
          <a:p>
            <a:pPr algn="ctr"/>
            <a:r>
              <a:rPr lang="en-US" sz="4400" b="1" dirty="0">
                <a:solidFill>
                  <a:prstClr val="black"/>
                </a:solidFill>
                <a:latin typeface="Arabic Typesetting" panose="03020402040406030203" pitchFamily="66" charset="-78"/>
                <a:cs typeface="Arabic Typesetting" panose="03020402040406030203" pitchFamily="66" charset="-78"/>
              </a:rPr>
              <a:t>March 9, 2020</a:t>
            </a:r>
          </a:p>
        </p:txBody>
      </p:sp>
      <p:sp>
        <p:nvSpPr>
          <p:cNvPr id="5" name="Slide Number Placeholder 4"/>
          <p:cNvSpPr>
            <a:spLocks noGrp="1"/>
          </p:cNvSpPr>
          <p:nvPr>
            <p:ph type="sldNum" sz="quarter" idx="12"/>
          </p:nvPr>
        </p:nvSpPr>
        <p:spPr/>
        <p:txBody>
          <a:bodyPr/>
          <a:lstStyle/>
          <a:p>
            <a:fld id="{354CF872-2893-4888-ADC8-6A1EE4887C1E}" type="slidenum">
              <a:rPr lang="en-US" smtClean="0"/>
              <a:pPr/>
              <a:t>1</a:t>
            </a:fld>
            <a:endParaRPr lang="en-US" dirty="0"/>
          </a:p>
        </p:txBody>
      </p:sp>
    </p:spTree>
    <p:extLst>
      <p:ext uri="{BB962C8B-B14F-4D97-AF65-F5344CB8AC3E}">
        <p14:creationId xmlns:p14="http://schemas.microsoft.com/office/powerpoint/2010/main" val="2033662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2562727"/>
            <a:ext cx="10226842" cy="769441"/>
          </a:xfrm>
          <a:prstGeom prst="rect">
            <a:avLst/>
          </a:prstGeom>
          <a:noFill/>
        </p:spPr>
        <p:txBody>
          <a:bodyPr wrap="square" rtlCol="0">
            <a:spAutoFit/>
          </a:bodyPr>
          <a:lstStyle/>
          <a:p>
            <a:pPr algn="ctr"/>
            <a:r>
              <a:rPr lang="en-US" sz="4400" b="1" dirty="0">
                <a:latin typeface="Arabic Typesetting" panose="03020402040406030203" pitchFamily="66" charset="-78"/>
                <a:cs typeface="Arabic Typesetting" panose="03020402040406030203" pitchFamily="66" charset="-78"/>
              </a:rPr>
              <a:t>FY 2020-2021 Revenue Program </a:t>
            </a:r>
          </a:p>
        </p:txBody>
      </p:sp>
      <p:sp>
        <p:nvSpPr>
          <p:cNvPr id="4" name="Slide Number Placeholder 3"/>
          <p:cNvSpPr>
            <a:spLocks noGrp="1"/>
          </p:cNvSpPr>
          <p:nvPr>
            <p:ph type="sldNum" sz="quarter" idx="12"/>
          </p:nvPr>
        </p:nvSpPr>
        <p:spPr/>
        <p:txBody>
          <a:bodyPr/>
          <a:lstStyle/>
          <a:p>
            <a:fld id="{354CF872-2893-4888-ADC8-6A1EE4887C1E}" type="slidenum">
              <a:rPr lang="en-US" smtClean="0"/>
              <a:t>10</a:t>
            </a:fld>
            <a:endParaRPr lang="en-US" dirty="0"/>
          </a:p>
        </p:txBody>
      </p:sp>
    </p:spTree>
    <p:extLst>
      <p:ext uri="{BB962C8B-B14F-4D97-AF65-F5344CB8AC3E}">
        <p14:creationId xmlns:p14="http://schemas.microsoft.com/office/powerpoint/2010/main" val="176024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42946-710B-4B07-AE32-52611184B810}"/>
              </a:ext>
            </a:extLst>
          </p:cNvPr>
          <p:cNvSpPr>
            <a:spLocks noGrp="1"/>
          </p:cNvSpPr>
          <p:nvPr>
            <p:ph type="sldNum" sz="quarter" idx="12"/>
          </p:nvPr>
        </p:nvSpPr>
        <p:spPr/>
        <p:txBody>
          <a:bodyPr/>
          <a:lstStyle/>
          <a:p>
            <a:fld id="{354CF872-2893-4888-ADC8-6A1EE4887C1E}" type="slidenum">
              <a:rPr lang="en-US" smtClean="0"/>
              <a:t>11</a:t>
            </a:fld>
            <a:endParaRPr lang="en-US" dirty="0"/>
          </a:p>
        </p:txBody>
      </p:sp>
      <p:pic>
        <p:nvPicPr>
          <p:cNvPr id="4" name="Picture 3">
            <a:extLst>
              <a:ext uri="{FF2B5EF4-FFF2-40B4-BE49-F238E27FC236}">
                <a16:creationId xmlns:a16="http://schemas.microsoft.com/office/drawing/2014/main" id="{30A980FB-B402-4570-BC43-9FCF2A1FAC4C}"/>
              </a:ext>
            </a:extLst>
          </p:cNvPr>
          <p:cNvPicPr>
            <a:picLocks noChangeAspect="1"/>
          </p:cNvPicPr>
          <p:nvPr/>
        </p:nvPicPr>
        <p:blipFill>
          <a:blip r:embed="rId3"/>
          <a:stretch>
            <a:fillRect/>
          </a:stretch>
        </p:blipFill>
        <p:spPr>
          <a:xfrm>
            <a:off x="1362455" y="1289304"/>
            <a:ext cx="9098281" cy="5010912"/>
          </a:xfrm>
          <a:prstGeom prst="rect">
            <a:avLst/>
          </a:prstGeom>
        </p:spPr>
      </p:pic>
      <p:sp>
        <p:nvSpPr>
          <p:cNvPr id="5" name="TextBox 4">
            <a:extLst>
              <a:ext uri="{FF2B5EF4-FFF2-40B4-BE49-F238E27FC236}">
                <a16:creationId xmlns:a16="http://schemas.microsoft.com/office/drawing/2014/main" id="{DDE647E5-0642-46C9-A322-DC5E664F8DC7}"/>
              </a:ext>
            </a:extLst>
          </p:cNvPr>
          <p:cNvSpPr txBox="1"/>
          <p:nvPr/>
        </p:nvSpPr>
        <p:spPr>
          <a:xfrm>
            <a:off x="694944" y="393192"/>
            <a:ext cx="1001268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Town and General Revenues remain static with the exception of a slight increase in State Reimbursement for motor vehicles.</a:t>
            </a:r>
          </a:p>
        </p:txBody>
      </p:sp>
    </p:spTree>
    <p:extLst>
      <p:ext uri="{BB962C8B-B14F-4D97-AF65-F5344CB8AC3E}">
        <p14:creationId xmlns:p14="http://schemas.microsoft.com/office/powerpoint/2010/main" val="304264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595782"/>
              </p:ext>
            </p:extLst>
          </p:nvPr>
        </p:nvGraphicFramePr>
        <p:xfrm>
          <a:off x="1600200" y="310897"/>
          <a:ext cx="9312660" cy="1027112"/>
        </p:xfrm>
        <a:graphic>
          <a:graphicData uri="http://schemas.openxmlformats.org/drawingml/2006/table">
            <a:tbl>
              <a:tblPr/>
              <a:tblGrid>
                <a:gridCol w="9312660">
                  <a:extLst>
                    <a:ext uri="{9D8B030D-6E8A-4147-A177-3AD203B41FA5}">
                      <a16:colId xmlns:a16="http://schemas.microsoft.com/office/drawing/2014/main" val="20000"/>
                    </a:ext>
                  </a:extLst>
                </a:gridCol>
              </a:tblGrid>
              <a:tr h="722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Aid to the Town has been increased by $20,236</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although when combined with State Aid to education, the total reduction equals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($25,468)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 proposed for FY2020-2021. </a:t>
                      </a:r>
                    </a:p>
                  </a:txBody>
                  <a:tcPr marL="0" marR="0" marT="0" marB="0" anchor="b">
                    <a:lnL>
                      <a:noFill/>
                    </a:lnL>
                    <a:lnR>
                      <a:noFill/>
                    </a:lnR>
                    <a:lnT>
                      <a:noFill/>
                    </a:lnT>
                    <a:lnB>
                      <a:noFill/>
                    </a:lnB>
                  </a:tcPr>
                </a:tc>
                <a:extLst>
                  <a:ext uri="{0D108BD9-81ED-4DB2-BD59-A6C34878D82A}">
                    <a16:rowId xmlns:a16="http://schemas.microsoft.com/office/drawing/2014/main" val="10000"/>
                  </a:ext>
                </a:extLst>
              </a:tr>
              <a:tr h="274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354CF872-2893-4888-ADC8-6A1EE4887C1E}" type="slidenum">
              <a:rPr lang="en-US" smtClean="0"/>
              <a:t>12</a:t>
            </a:fld>
            <a:endParaRPr lang="en-US" dirty="0"/>
          </a:p>
        </p:txBody>
      </p:sp>
      <p:pic>
        <p:nvPicPr>
          <p:cNvPr id="6" name="Picture 5">
            <a:extLst>
              <a:ext uri="{FF2B5EF4-FFF2-40B4-BE49-F238E27FC236}">
                <a16:creationId xmlns:a16="http://schemas.microsoft.com/office/drawing/2014/main" id="{7A339323-AB38-4998-9E43-C60BBBEB28D7}"/>
              </a:ext>
            </a:extLst>
          </p:cNvPr>
          <p:cNvPicPr>
            <a:picLocks noChangeAspect="1"/>
          </p:cNvPicPr>
          <p:nvPr/>
        </p:nvPicPr>
        <p:blipFill>
          <a:blip r:embed="rId3"/>
          <a:stretch>
            <a:fillRect/>
          </a:stretch>
        </p:blipFill>
        <p:spPr>
          <a:xfrm>
            <a:off x="1024128" y="1338009"/>
            <a:ext cx="9888732" cy="4349559"/>
          </a:xfrm>
          <a:prstGeom prst="rect">
            <a:avLst/>
          </a:prstGeom>
        </p:spPr>
      </p:pic>
    </p:spTree>
    <p:extLst>
      <p:ext uri="{BB962C8B-B14F-4D97-AF65-F5344CB8AC3E}">
        <p14:creationId xmlns:p14="http://schemas.microsoft.com/office/powerpoint/2010/main" val="413621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690" y="2950566"/>
            <a:ext cx="9204158" cy="830997"/>
          </a:xfrm>
          <a:prstGeom prst="rect">
            <a:avLst/>
          </a:prstGeom>
          <a:noFill/>
        </p:spPr>
        <p:txBody>
          <a:bodyPr wrap="square" rtlCol="0">
            <a:spAutoFit/>
          </a:bodyPr>
          <a:lstStyle/>
          <a:p>
            <a:pPr algn="ctr"/>
            <a:r>
              <a:rPr lang="en-US" sz="4800" b="1" dirty="0">
                <a:latin typeface="Arabic Typesetting" panose="03020402040406030203" pitchFamily="66" charset="-78"/>
                <a:cs typeface="Arabic Typesetting" panose="03020402040406030203" pitchFamily="66" charset="-78"/>
              </a:rPr>
              <a:t>FY2020-2021 Expenditure Program </a:t>
            </a:r>
          </a:p>
        </p:txBody>
      </p:sp>
      <p:sp>
        <p:nvSpPr>
          <p:cNvPr id="4" name="Slide Number Placeholder 3"/>
          <p:cNvSpPr>
            <a:spLocks noGrp="1"/>
          </p:cNvSpPr>
          <p:nvPr>
            <p:ph type="sldNum" sz="quarter" idx="12"/>
          </p:nvPr>
        </p:nvSpPr>
        <p:spPr/>
        <p:txBody>
          <a:bodyPr/>
          <a:lstStyle/>
          <a:p>
            <a:fld id="{354CF872-2893-4888-ADC8-6A1EE4887C1E}" type="slidenum">
              <a:rPr lang="en-US" smtClean="0"/>
              <a:t>13</a:t>
            </a:fld>
            <a:endParaRPr lang="en-US" dirty="0"/>
          </a:p>
        </p:txBody>
      </p:sp>
    </p:spTree>
    <p:extLst>
      <p:ext uri="{BB962C8B-B14F-4D97-AF65-F5344CB8AC3E}">
        <p14:creationId xmlns:p14="http://schemas.microsoft.com/office/powerpoint/2010/main" val="351542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64BC7F-8C11-4802-AFC3-FC281C67E236}"/>
              </a:ext>
            </a:extLst>
          </p:cNvPr>
          <p:cNvSpPr>
            <a:spLocks noGrp="1"/>
          </p:cNvSpPr>
          <p:nvPr>
            <p:ph type="sldNum" sz="quarter" idx="12"/>
          </p:nvPr>
        </p:nvSpPr>
        <p:spPr/>
        <p:txBody>
          <a:bodyPr/>
          <a:lstStyle/>
          <a:p>
            <a:fld id="{354CF872-2893-4888-ADC8-6A1EE4887C1E}" type="slidenum">
              <a:rPr lang="en-US" smtClean="0"/>
              <a:t>14</a:t>
            </a:fld>
            <a:endParaRPr lang="en-US" dirty="0"/>
          </a:p>
        </p:txBody>
      </p:sp>
      <p:pic>
        <p:nvPicPr>
          <p:cNvPr id="3" name="Picture 2">
            <a:extLst>
              <a:ext uri="{FF2B5EF4-FFF2-40B4-BE49-F238E27FC236}">
                <a16:creationId xmlns:a16="http://schemas.microsoft.com/office/drawing/2014/main" id="{65699F4B-3728-4219-8CD4-5DF3FA9EC40B}"/>
              </a:ext>
            </a:extLst>
          </p:cNvPr>
          <p:cNvPicPr>
            <a:picLocks noChangeAspect="1"/>
          </p:cNvPicPr>
          <p:nvPr/>
        </p:nvPicPr>
        <p:blipFill>
          <a:blip r:embed="rId2"/>
          <a:stretch>
            <a:fillRect/>
          </a:stretch>
        </p:blipFill>
        <p:spPr>
          <a:xfrm>
            <a:off x="1478072" y="901875"/>
            <a:ext cx="9734412" cy="5557910"/>
          </a:xfrm>
          <a:prstGeom prst="rect">
            <a:avLst/>
          </a:prstGeom>
        </p:spPr>
      </p:pic>
      <p:sp>
        <p:nvSpPr>
          <p:cNvPr id="4" name="TextBox 3">
            <a:extLst>
              <a:ext uri="{FF2B5EF4-FFF2-40B4-BE49-F238E27FC236}">
                <a16:creationId xmlns:a16="http://schemas.microsoft.com/office/drawing/2014/main" id="{839056E4-444D-4B42-892D-2F0B04924A3C}"/>
              </a:ext>
            </a:extLst>
          </p:cNvPr>
          <p:cNvSpPr txBox="1"/>
          <p:nvPr/>
        </p:nvSpPr>
        <p:spPr>
          <a:xfrm>
            <a:off x="2016690" y="398215"/>
            <a:ext cx="8104339" cy="446276"/>
          </a:xfrm>
          <a:prstGeom prst="rect">
            <a:avLst/>
          </a:prstGeom>
          <a:noFill/>
        </p:spPr>
        <p:txBody>
          <a:bodyPr wrap="square" rtlCol="0">
            <a:spAutoFit/>
          </a:bodyPr>
          <a:lstStyle/>
          <a:p>
            <a:r>
              <a:rPr lang="en-US" sz="2300" dirty="0">
                <a:latin typeface="Times New Roman" panose="02020603050405020304" pitchFamily="18" charset="0"/>
                <a:cs typeface="Times New Roman" panose="02020603050405020304" pitchFamily="18" charset="0"/>
              </a:rPr>
              <a:t>Proposed Overview General Fund Operating Budget FY2020-2021</a:t>
            </a:r>
          </a:p>
        </p:txBody>
      </p:sp>
    </p:spTree>
    <p:extLst>
      <p:ext uri="{BB962C8B-B14F-4D97-AF65-F5344CB8AC3E}">
        <p14:creationId xmlns:p14="http://schemas.microsoft.com/office/powerpoint/2010/main" val="119732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277D4-4E40-4BDF-AEC2-F993D6936E33}"/>
              </a:ext>
            </a:extLst>
          </p:cNvPr>
          <p:cNvSpPr>
            <a:spLocks noGrp="1"/>
          </p:cNvSpPr>
          <p:nvPr>
            <p:ph type="sldNum" sz="quarter" idx="12"/>
          </p:nvPr>
        </p:nvSpPr>
        <p:spPr/>
        <p:txBody>
          <a:bodyPr/>
          <a:lstStyle/>
          <a:p>
            <a:fld id="{354CF872-2893-4888-ADC8-6A1EE4887C1E}" type="slidenum">
              <a:rPr lang="en-US" smtClean="0"/>
              <a:t>15</a:t>
            </a:fld>
            <a:endParaRPr lang="en-US" dirty="0"/>
          </a:p>
        </p:txBody>
      </p:sp>
      <p:pic>
        <p:nvPicPr>
          <p:cNvPr id="4" name="Picture 3">
            <a:extLst>
              <a:ext uri="{FF2B5EF4-FFF2-40B4-BE49-F238E27FC236}">
                <a16:creationId xmlns:a16="http://schemas.microsoft.com/office/drawing/2014/main" id="{78CF49C2-B919-4B44-A7DD-2D495550E529}"/>
              </a:ext>
            </a:extLst>
          </p:cNvPr>
          <p:cNvPicPr>
            <a:picLocks noChangeAspect="1"/>
          </p:cNvPicPr>
          <p:nvPr/>
        </p:nvPicPr>
        <p:blipFill>
          <a:blip r:embed="rId2"/>
          <a:stretch>
            <a:fillRect/>
          </a:stretch>
        </p:blipFill>
        <p:spPr>
          <a:xfrm>
            <a:off x="1302707" y="1224889"/>
            <a:ext cx="9807879" cy="5054554"/>
          </a:xfrm>
          <a:prstGeom prst="rect">
            <a:avLst/>
          </a:prstGeom>
        </p:spPr>
      </p:pic>
      <p:sp>
        <p:nvSpPr>
          <p:cNvPr id="5" name="TextBox 4">
            <a:extLst>
              <a:ext uri="{FF2B5EF4-FFF2-40B4-BE49-F238E27FC236}">
                <a16:creationId xmlns:a16="http://schemas.microsoft.com/office/drawing/2014/main" id="{C2006B9B-4FD6-401A-A24D-B2A648BA7065}"/>
              </a:ext>
            </a:extLst>
          </p:cNvPr>
          <p:cNvSpPr txBox="1"/>
          <p:nvPr/>
        </p:nvSpPr>
        <p:spPr>
          <a:xfrm>
            <a:off x="5862182" y="751562"/>
            <a:ext cx="112734" cy="369332"/>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C6110030-E502-4AE0-92C1-42741E865438}"/>
              </a:ext>
            </a:extLst>
          </p:cNvPr>
          <p:cNvSpPr/>
          <p:nvPr/>
        </p:nvSpPr>
        <p:spPr>
          <a:xfrm>
            <a:off x="2141951" y="413359"/>
            <a:ext cx="8329808" cy="446276"/>
          </a:xfrm>
          <a:prstGeom prst="rect">
            <a:avLst/>
          </a:prstGeom>
        </p:spPr>
        <p:txBody>
          <a:bodyPr wrap="square">
            <a:spAutoFit/>
          </a:bodyPr>
          <a:lstStyle/>
          <a:p>
            <a:r>
              <a:rPr lang="en-US" sz="2300" dirty="0">
                <a:latin typeface="Times New Roman" panose="02020603050405020304" pitchFamily="18" charset="0"/>
                <a:cs typeface="Times New Roman" panose="02020603050405020304" pitchFamily="18" charset="0"/>
              </a:rPr>
              <a:t>Proposed Overview General Fund Operating Budget FY2020-2021</a:t>
            </a:r>
          </a:p>
        </p:txBody>
      </p:sp>
    </p:spTree>
    <p:extLst>
      <p:ext uri="{BB962C8B-B14F-4D97-AF65-F5344CB8AC3E}">
        <p14:creationId xmlns:p14="http://schemas.microsoft.com/office/powerpoint/2010/main" val="230299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4CF872-2893-4888-ADC8-6A1EE4887C1E}" type="slidenum">
              <a:rPr lang="en-US" smtClean="0"/>
              <a:t>16</a:t>
            </a:fld>
            <a:endParaRPr lang="en-US" dirty="0"/>
          </a:p>
        </p:txBody>
      </p:sp>
      <p:sp>
        <p:nvSpPr>
          <p:cNvPr id="2" name="TextBox 1">
            <a:extLst>
              <a:ext uri="{FF2B5EF4-FFF2-40B4-BE49-F238E27FC236}">
                <a16:creationId xmlns:a16="http://schemas.microsoft.com/office/drawing/2014/main" id="{046DED1D-CEF3-4EA6-97AF-336503D50488}"/>
              </a:ext>
            </a:extLst>
          </p:cNvPr>
          <p:cNvSpPr txBox="1"/>
          <p:nvPr/>
        </p:nvSpPr>
        <p:spPr>
          <a:xfrm>
            <a:off x="726510" y="4421686"/>
            <a:ext cx="750309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Town Council</a:t>
            </a:r>
            <a:r>
              <a:rPr lang="en-US" sz="2000" dirty="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Administration has not proposed any changes for FY2021</a:t>
            </a:r>
            <a:r>
              <a:rPr lang="en-US" dirty="0"/>
              <a:t> </a:t>
            </a:r>
          </a:p>
        </p:txBody>
      </p:sp>
      <p:pic>
        <p:nvPicPr>
          <p:cNvPr id="8" name="Picture 7">
            <a:extLst>
              <a:ext uri="{FF2B5EF4-FFF2-40B4-BE49-F238E27FC236}">
                <a16:creationId xmlns:a16="http://schemas.microsoft.com/office/drawing/2014/main" id="{04EFCCAF-81CC-41FA-8D90-32ED98F1AACD}"/>
              </a:ext>
            </a:extLst>
          </p:cNvPr>
          <p:cNvPicPr>
            <a:picLocks noChangeAspect="1"/>
          </p:cNvPicPr>
          <p:nvPr/>
        </p:nvPicPr>
        <p:blipFill>
          <a:blip r:embed="rId3"/>
          <a:stretch>
            <a:fillRect/>
          </a:stretch>
        </p:blipFill>
        <p:spPr>
          <a:xfrm>
            <a:off x="295275" y="488515"/>
            <a:ext cx="11601450" cy="3582041"/>
          </a:xfrm>
          <a:prstGeom prst="rect">
            <a:avLst/>
          </a:prstGeom>
        </p:spPr>
      </p:pic>
    </p:spTree>
    <p:extLst>
      <p:ext uri="{BB962C8B-B14F-4D97-AF65-F5344CB8AC3E}">
        <p14:creationId xmlns:p14="http://schemas.microsoft.com/office/powerpoint/2010/main" val="250663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B2C8BC-E398-47EF-9214-E3339C5169A4}"/>
              </a:ext>
            </a:extLst>
          </p:cNvPr>
          <p:cNvSpPr>
            <a:spLocks noGrp="1"/>
          </p:cNvSpPr>
          <p:nvPr>
            <p:ph type="sldNum" sz="quarter" idx="12"/>
          </p:nvPr>
        </p:nvSpPr>
        <p:spPr/>
        <p:txBody>
          <a:bodyPr/>
          <a:lstStyle/>
          <a:p>
            <a:fld id="{354CF872-2893-4888-ADC8-6A1EE4887C1E}" type="slidenum">
              <a:rPr lang="en-US" smtClean="0"/>
              <a:t>17</a:t>
            </a:fld>
            <a:endParaRPr lang="en-US" dirty="0"/>
          </a:p>
        </p:txBody>
      </p:sp>
      <p:pic>
        <p:nvPicPr>
          <p:cNvPr id="4" name="Picture 3">
            <a:extLst>
              <a:ext uri="{FF2B5EF4-FFF2-40B4-BE49-F238E27FC236}">
                <a16:creationId xmlns:a16="http://schemas.microsoft.com/office/drawing/2014/main" id="{286824F3-B3A2-48AF-B6E6-9632073A6985}"/>
              </a:ext>
            </a:extLst>
          </p:cNvPr>
          <p:cNvPicPr>
            <a:picLocks noChangeAspect="1"/>
          </p:cNvPicPr>
          <p:nvPr/>
        </p:nvPicPr>
        <p:blipFill>
          <a:blip r:embed="rId2"/>
          <a:stretch>
            <a:fillRect/>
          </a:stretch>
        </p:blipFill>
        <p:spPr>
          <a:xfrm>
            <a:off x="0" y="789141"/>
            <a:ext cx="12192000" cy="3519812"/>
          </a:xfrm>
          <a:prstGeom prst="rect">
            <a:avLst/>
          </a:prstGeom>
        </p:spPr>
      </p:pic>
      <p:sp>
        <p:nvSpPr>
          <p:cNvPr id="7" name="TextBox 6">
            <a:extLst>
              <a:ext uri="{FF2B5EF4-FFF2-40B4-BE49-F238E27FC236}">
                <a16:creationId xmlns:a16="http://schemas.microsoft.com/office/drawing/2014/main" id="{9967155E-169B-4976-8046-83277F87C020}"/>
              </a:ext>
            </a:extLst>
          </p:cNvPr>
          <p:cNvSpPr txBox="1"/>
          <p:nvPr/>
        </p:nvSpPr>
        <p:spPr>
          <a:xfrm>
            <a:off x="375781" y="4772416"/>
            <a:ext cx="910832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Town Administrator:  </a:t>
            </a:r>
            <a:r>
              <a:rPr lang="en-US" dirty="0">
                <a:latin typeface="Times New Roman" panose="02020603050405020304" pitchFamily="18" charset="0"/>
                <a:cs typeface="Times New Roman" panose="02020603050405020304" pitchFamily="18" charset="0"/>
              </a:rPr>
              <a:t>Decrease due to personnel change, increase due to contractual obligation</a:t>
            </a:r>
          </a:p>
        </p:txBody>
      </p:sp>
    </p:spTree>
    <p:extLst>
      <p:ext uri="{BB962C8B-B14F-4D97-AF65-F5344CB8AC3E}">
        <p14:creationId xmlns:p14="http://schemas.microsoft.com/office/powerpoint/2010/main" val="375456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CDCFC1-1B7D-49D3-B513-4496B849CC39}"/>
              </a:ext>
            </a:extLst>
          </p:cNvPr>
          <p:cNvSpPr>
            <a:spLocks noGrp="1"/>
          </p:cNvSpPr>
          <p:nvPr>
            <p:ph type="sldNum" sz="quarter" idx="12"/>
          </p:nvPr>
        </p:nvSpPr>
        <p:spPr/>
        <p:txBody>
          <a:bodyPr/>
          <a:lstStyle/>
          <a:p>
            <a:fld id="{354CF872-2893-4888-ADC8-6A1EE4887C1E}" type="slidenum">
              <a:rPr lang="en-US" smtClean="0"/>
              <a:t>18</a:t>
            </a:fld>
            <a:endParaRPr lang="en-US" dirty="0"/>
          </a:p>
        </p:txBody>
      </p:sp>
      <p:pic>
        <p:nvPicPr>
          <p:cNvPr id="3" name="Picture 2">
            <a:extLst>
              <a:ext uri="{FF2B5EF4-FFF2-40B4-BE49-F238E27FC236}">
                <a16:creationId xmlns:a16="http://schemas.microsoft.com/office/drawing/2014/main" id="{53023CF5-A054-42A3-879E-F02D9AB863EE}"/>
              </a:ext>
            </a:extLst>
          </p:cNvPr>
          <p:cNvPicPr>
            <a:picLocks noChangeAspect="1"/>
          </p:cNvPicPr>
          <p:nvPr/>
        </p:nvPicPr>
        <p:blipFill>
          <a:blip r:embed="rId2"/>
          <a:stretch>
            <a:fillRect/>
          </a:stretch>
        </p:blipFill>
        <p:spPr>
          <a:xfrm>
            <a:off x="237995" y="814192"/>
            <a:ext cx="11658730" cy="3118981"/>
          </a:xfrm>
          <a:prstGeom prst="rect">
            <a:avLst/>
          </a:prstGeom>
        </p:spPr>
      </p:pic>
      <p:sp>
        <p:nvSpPr>
          <p:cNvPr id="5" name="TextBox 4">
            <a:extLst>
              <a:ext uri="{FF2B5EF4-FFF2-40B4-BE49-F238E27FC236}">
                <a16:creationId xmlns:a16="http://schemas.microsoft.com/office/drawing/2014/main" id="{98FCAE28-1236-4C02-B782-3033ADB69AE4}"/>
              </a:ext>
            </a:extLst>
          </p:cNvPr>
          <p:cNvSpPr txBox="1"/>
          <p:nvPr/>
        </p:nvSpPr>
        <p:spPr>
          <a:xfrm>
            <a:off x="576197" y="4872625"/>
            <a:ext cx="7760714" cy="677108"/>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Legal Services</a:t>
            </a:r>
            <a:r>
              <a:rPr lang="en-US" sz="2000" dirty="0">
                <a:latin typeface="Times New Roman" panose="02020603050405020304" pitchFamily="18" charset="0"/>
                <a:cs typeface="Times New Roman" panose="02020603050405020304" pitchFamily="18" charset="0"/>
              </a:rPr>
              <a:t>: Administration has not proposed any changes for FY2021</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2385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3747A1-A2C2-4686-8BC3-07EAD2083200}"/>
              </a:ext>
            </a:extLst>
          </p:cNvPr>
          <p:cNvSpPr>
            <a:spLocks noGrp="1"/>
          </p:cNvSpPr>
          <p:nvPr>
            <p:ph type="sldNum" sz="quarter" idx="12"/>
          </p:nvPr>
        </p:nvSpPr>
        <p:spPr/>
        <p:txBody>
          <a:bodyPr/>
          <a:lstStyle/>
          <a:p>
            <a:fld id="{354CF872-2893-4888-ADC8-6A1EE4887C1E}" type="slidenum">
              <a:rPr lang="en-US" smtClean="0"/>
              <a:t>19</a:t>
            </a:fld>
            <a:endParaRPr lang="en-US" dirty="0"/>
          </a:p>
        </p:txBody>
      </p:sp>
      <p:sp>
        <p:nvSpPr>
          <p:cNvPr id="7" name="TextBox 6">
            <a:extLst>
              <a:ext uri="{FF2B5EF4-FFF2-40B4-BE49-F238E27FC236}">
                <a16:creationId xmlns:a16="http://schemas.microsoft.com/office/drawing/2014/main" id="{B0B4C263-D782-4FB4-92AA-A489BFE0068A}"/>
              </a:ext>
            </a:extLst>
          </p:cNvPr>
          <p:cNvSpPr txBox="1"/>
          <p:nvPr/>
        </p:nvSpPr>
        <p:spPr>
          <a:xfrm>
            <a:off x="513567" y="5268596"/>
            <a:ext cx="942758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Personnel:  </a:t>
            </a:r>
            <a:r>
              <a:rPr lang="en-US" sz="2000" dirty="0">
                <a:latin typeface="Times New Roman" panose="02020603050405020304" pitchFamily="18" charset="0"/>
                <a:cs typeface="Times New Roman" panose="02020603050405020304" pitchFamily="18" charset="0"/>
              </a:rPr>
              <a:t>Line items have been adjusted to anticipated expenses, rates and enrollments</a:t>
            </a:r>
          </a:p>
        </p:txBody>
      </p:sp>
      <p:pic>
        <p:nvPicPr>
          <p:cNvPr id="3" name="Picture 2">
            <a:extLst>
              <a:ext uri="{FF2B5EF4-FFF2-40B4-BE49-F238E27FC236}">
                <a16:creationId xmlns:a16="http://schemas.microsoft.com/office/drawing/2014/main" id="{C4CA35C2-DA4F-4EA6-A3D6-587670F2DF62}"/>
              </a:ext>
            </a:extLst>
          </p:cNvPr>
          <p:cNvPicPr>
            <a:picLocks noChangeAspect="1"/>
          </p:cNvPicPr>
          <p:nvPr/>
        </p:nvPicPr>
        <p:blipFill>
          <a:blip r:embed="rId2"/>
          <a:stretch>
            <a:fillRect/>
          </a:stretch>
        </p:blipFill>
        <p:spPr>
          <a:xfrm>
            <a:off x="100584" y="201169"/>
            <a:ext cx="12006072" cy="3959352"/>
          </a:xfrm>
          <a:prstGeom prst="rect">
            <a:avLst/>
          </a:prstGeom>
        </p:spPr>
      </p:pic>
    </p:spTree>
    <p:extLst>
      <p:ext uri="{BB962C8B-B14F-4D97-AF65-F5344CB8AC3E}">
        <p14:creationId xmlns:p14="http://schemas.microsoft.com/office/powerpoint/2010/main" val="272746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2902"/>
            <a:ext cx="12192000" cy="6356883"/>
          </a:xfrm>
        </p:spPr>
        <p:txBody>
          <a:bodyPr>
            <a:noAutofit/>
          </a:bodyPr>
          <a:lstStyle/>
          <a:p>
            <a:pPr marL="117475" lvl="2" indent="-3175" algn="ctr">
              <a:buNone/>
            </a:pPr>
            <a:r>
              <a:rPr lang="en-US" sz="4400" b="1" spc="-50" dirty="0">
                <a:solidFill>
                  <a:prstClr val="black">
                    <a:lumMod val="75000"/>
                    <a:lumOff val="25000"/>
                  </a:prstClr>
                </a:solidFill>
                <a:latin typeface="Arabic Typesetting" panose="03020402040406030203" pitchFamily="66" charset="-78"/>
                <a:ea typeface="+mj-ea"/>
                <a:cs typeface="Arabic Typesetting" panose="03020402040406030203" pitchFamily="66" charset="-78"/>
              </a:rPr>
              <a:t>Operating Budget Work Session #1 </a:t>
            </a:r>
          </a:p>
          <a:p>
            <a:pPr marL="90488" indent="0" algn="ctr">
              <a:buNone/>
            </a:pPr>
            <a:r>
              <a:rPr lang="en-US" sz="4400" b="1" spc="-50" dirty="0">
                <a:solidFill>
                  <a:prstClr val="black">
                    <a:lumMod val="75000"/>
                    <a:lumOff val="25000"/>
                  </a:prstClr>
                </a:solidFill>
                <a:latin typeface="Arabic Typesetting" panose="03020402040406030203" pitchFamily="66" charset="-78"/>
                <a:ea typeface="+mj-ea"/>
                <a:cs typeface="Arabic Typesetting" panose="03020402040406030203" pitchFamily="66" charset="-78"/>
              </a:rPr>
              <a:t>Monday, March 9, 2020</a:t>
            </a:r>
            <a:endParaRPr lang="en-US" sz="4400" b="1" dirty="0">
              <a:latin typeface="Arabic Typesetting" panose="03020402040406030203" pitchFamily="66" charset="-78"/>
              <a:cs typeface="Arabic Typesetting" panose="03020402040406030203" pitchFamily="66" charset="-78"/>
            </a:endParaRPr>
          </a:p>
          <a:p>
            <a:pPr>
              <a:lnSpc>
                <a:spcPct val="100000"/>
              </a:lnSpc>
            </a:pPr>
            <a:endParaRPr lang="en-US" b="1" dirty="0">
              <a:latin typeface="Times New Roman" panose="02020603050405020304" pitchFamily="18" charset="0"/>
              <a:cs typeface="Times New Roman" panose="02020603050405020304" pitchFamily="18" charset="0"/>
            </a:endParaRPr>
          </a:p>
          <a:p>
            <a:pPr marL="111125" lvl="1" indent="0">
              <a:lnSpc>
                <a:spcPct val="100000"/>
              </a:lnSpc>
              <a:buNone/>
            </a:pPr>
            <a:r>
              <a:rPr lang="en-US" sz="2000" b="1"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Town Council (pg. 1)				Public Works (pg. 17-19)</a:t>
            </a:r>
          </a:p>
          <a:p>
            <a:pPr marL="111125" lvl="1" indent="0">
              <a:lnSpc>
                <a:spcPct val="100000"/>
              </a:lnSpc>
              <a:buNone/>
            </a:pPr>
            <a:r>
              <a:rPr lang="en-US" sz="2300" b="1" dirty="0">
                <a:latin typeface="Times New Roman" panose="02020603050405020304" pitchFamily="18" charset="0"/>
                <a:cs typeface="Times New Roman" panose="02020603050405020304" pitchFamily="18" charset="0"/>
              </a:rPr>
              <a:t>	Town Administrator (pg. 2)			 Administration, Engineering, Highway 		Legal Counsel (pg. 5)				 Snow Plowing, Street Lighting, Other Public </a:t>
            </a:r>
          </a:p>
          <a:p>
            <a:pPr marL="111125" lvl="1" indent="0">
              <a:lnSpc>
                <a:spcPct val="100000"/>
              </a:lnSpc>
              <a:buNone/>
            </a:pPr>
            <a:r>
              <a:rPr lang="en-US" sz="2300" b="1" dirty="0">
                <a:latin typeface="Times New Roman" panose="02020603050405020304" pitchFamily="18" charset="0"/>
                <a:cs typeface="Times New Roman" panose="02020603050405020304" pitchFamily="18" charset="0"/>
              </a:rPr>
              <a:t>	Personnel (pg. 9)				Works, Public Buildings, Tree Management</a:t>
            </a:r>
          </a:p>
          <a:p>
            <a:pPr marL="111125" lvl="1" indent="0">
              <a:lnSpc>
                <a:spcPct val="100000"/>
              </a:lnSpc>
              <a:buNone/>
            </a:pPr>
            <a:r>
              <a:rPr lang="en-US" sz="2300" b="1" dirty="0">
                <a:latin typeface="Times New Roman" panose="02020603050405020304" pitchFamily="18" charset="0"/>
                <a:cs typeface="Times New Roman" panose="02020603050405020304" pitchFamily="18" charset="0"/>
              </a:rPr>
              <a:t>	Finance Department ( pg. 10)			Library (pg. 22)</a:t>
            </a:r>
          </a:p>
          <a:p>
            <a:pPr marL="111125" lvl="1" indent="0">
              <a:lnSpc>
                <a:spcPct val="100000"/>
              </a:lnSpc>
              <a:buNone/>
            </a:pPr>
            <a:r>
              <a:rPr lang="en-US" sz="2300" b="1" dirty="0">
                <a:latin typeface="Times New Roman" panose="02020603050405020304" pitchFamily="18" charset="0"/>
                <a:cs typeface="Times New Roman" panose="02020603050405020304" pitchFamily="18" charset="0"/>
              </a:rPr>
              <a:t>	Audit (pg. 12)					Recreation (pg. 23)					Information Technology pg. 13)		Debt Service (pg. 24)			  	</a:t>
            </a:r>
            <a:r>
              <a:rPr lang="en-US" sz="2000" b="1"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Zoning/Building Official (pg. 8 &amp; pg. 16) </a:t>
            </a:r>
            <a:r>
              <a:rPr lang="en-US" sz="2000" b="1" dirty="0">
                <a:latin typeface="Times New Roman" panose="02020603050405020304" pitchFamily="18" charset="0"/>
                <a:cs typeface="Times New Roman" panose="02020603050405020304" pitchFamily="18" charset="0"/>
              </a:rPr>
              <a:t>		</a:t>
            </a:r>
          </a:p>
          <a:p>
            <a:pPr marL="111125" lvl="1" indent="0">
              <a:lnSpc>
                <a:spcPct val="100000"/>
              </a:lnSpc>
              <a:buNone/>
            </a:pPr>
            <a:endParaRPr lang="en-US" sz="2000" b="1" dirty="0">
              <a:latin typeface="Times New Roman" panose="02020603050405020304" pitchFamily="18" charset="0"/>
              <a:cs typeface="Times New Roman" panose="02020603050405020304" pitchFamily="18" charset="0"/>
            </a:endParaRPr>
          </a:p>
          <a:p>
            <a:pPr marL="111125" lvl="1" indent="0">
              <a:lnSpc>
                <a:spcPct val="150000"/>
              </a:lnSpc>
              <a:buNone/>
            </a:pPr>
            <a:r>
              <a:rPr lang="en-US" sz="20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Page#’s are for Town Council reference</a:t>
            </a:r>
            <a:r>
              <a:rPr lang="en-US" sz="2000"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nSpc>
                <a:spcPct val="100000"/>
              </a:lnSpc>
            </a:pPr>
            <a:endParaRPr lang="en-US" b="1"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
        <p:nvSpPr>
          <p:cNvPr id="7" name="Slide Number Placeholder 6"/>
          <p:cNvSpPr>
            <a:spLocks noGrp="1"/>
          </p:cNvSpPr>
          <p:nvPr>
            <p:ph type="sldNum" sz="quarter" idx="12"/>
          </p:nvPr>
        </p:nvSpPr>
        <p:spPr/>
        <p:txBody>
          <a:bodyPr/>
          <a:lstStyle/>
          <a:p>
            <a:fld id="{354CF872-2893-4888-ADC8-6A1EE4887C1E}" type="slidenum">
              <a:rPr lang="en-US" smtClean="0"/>
              <a:pPr/>
              <a:t>2</a:t>
            </a:fld>
            <a:endParaRPr lang="en-US" dirty="0"/>
          </a:p>
        </p:txBody>
      </p:sp>
    </p:spTree>
    <p:extLst>
      <p:ext uri="{BB962C8B-B14F-4D97-AF65-F5344CB8AC3E}">
        <p14:creationId xmlns:p14="http://schemas.microsoft.com/office/powerpoint/2010/main" val="40016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F9977A-DC38-4A8B-8F97-284F22EE2C1C}"/>
              </a:ext>
            </a:extLst>
          </p:cNvPr>
          <p:cNvSpPr>
            <a:spLocks noGrp="1"/>
          </p:cNvSpPr>
          <p:nvPr>
            <p:ph type="sldNum" sz="quarter" idx="12"/>
          </p:nvPr>
        </p:nvSpPr>
        <p:spPr/>
        <p:txBody>
          <a:bodyPr/>
          <a:lstStyle/>
          <a:p>
            <a:fld id="{354CF872-2893-4888-ADC8-6A1EE4887C1E}" type="slidenum">
              <a:rPr lang="en-US" smtClean="0"/>
              <a:t>20</a:t>
            </a:fld>
            <a:endParaRPr lang="en-US" dirty="0"/>
          </a:p>
        </p:txBody>
      </p:sp>
      <p:sp>
        <p:nvSpPr>
          <p:cNvPr id="4" name="TextBox 3">
            <a:extLst>
              <a:ext uri="{FF2B5EF4-FFF2-40B4-BE49-F238E27FC236}">
                <a16:creationId xmlns:a16="http://schemas.microsoft.com/office/drawing/2014/main" id="{EEA1F36F-7B0D-433C-9673-3983FE87CE91}"/>
              </a:ext>
            </a:extLst>
          </p:cNvPr>
          <p:cNvSpPr txBox="1"/>
          <p:nvPr/>
        </p:nvSpPr>
        <p:spPr>
          <a:xfrm>
            <a:off x="1114816" y="4559474"/>
            <a:ext cx="9232014"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Finance</a:t>
            </a:r>
            <a:r>
              <a:rPr lang="en-US" sz="2000" dirty="0">
                <a:latin typeface="Times New Roman" panose="02020603050405020304" pitchFamily="18" charset="0"/>
                <a:cs typeface="Times New Roman" panose="02020603050405020304" pitchFamily="18" charset="0"/>
              </a:rPr>
              <a:t>:  Reflects contractual obligation, salary increase and increase in cost of supplies</a:t>
            </a:r>
          </a:p>
          <a:p>
            <a:r>
              <a:rPr lang="en-US" sz="2000"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BFC81B5E-6FC0-4DF4-A59C-772DBE7B8AEC}"/>
              </a:ext>
            </a:extLst>
          </p:cNvPr>
          <p:cNvPicPr>
            <a:picLocks noChangeAspect="1"/>
          </p:cNvPicPr>
          <p:nvPr/>
        </p:nvPicPr>
        <p:blipFill>
          <a:blip r:embed="rId2"/>
          <a:stretch>
            <a:fillRect/>
          </a:stretch>
        </p:blipFill>
        <p:spPr>
          <a:xfrm>
            <a:off x="5657850" y="3338512"/>
            <a:ext cx="876300" cy="180975"/>
          </a:xfrm>
          <a:prstGeom prst="rect">
            <a:avLst/>
          </a:prstGeom>
        </p:spPr>
      </p:pic>
      <p:pic>
        <p:nvPicPr>
          <p:cNvPr id="7" name="Picture 6">
            <a:extLst>
              <a:ext uri="{FF2B5EF4-FFF2-40B4-BE49-F238E27FC236}">
                <a16:creationId xmlns:a16="http://schemas.microsoft.com/office/drawing/2014/main" id="{38B7C174-FA14-4351-874D-D60DE092726E}"/>
              </a:ext>
            </a:extLst>
          </p:cNvPr>
          <p:cNvPicPr>
            <a:picLocks noChangeAspect="1"/>
          </p:cNvPicPr>
          <p:nvPr/>
        </p:nvPicPr>
        <p:blipFill>
          <a:blip r:embed="rId2"/>
          <a:stretch>
            <a:fillRect/>
          </a:stretch>
        </p:blipFill>
        <p:spPr>
          <a:xfrm>
            <a:off x="5810250" y="3490912"/>
            <a:ext cx="876300" cy="180975"/>
          </a:xfrm>
          <a:prstGeom prst="rect">
            <a:avLst/>
          </a:prstGeom>
        </p:spPr>
      </p:pic>
      <p:pic>
        <p:nvPicPr>
          <p:cNvPr id="8" name="Picture 7">
            <a:extLst>
              <a:ext uri="{FF2B5EF4-FFF2-40B4-BE49-F238E27FC236}">
                <a16:creationId xmlns:a16="http://schemas.microsoft.com/office/drawing/2014/main" id="{D32804CE-9095-4744-B081-DDC0B2D49831}"/>
              </a:ext>
            </a:extLst>
          </p:cNvPr>
          <p:cNvPicPr>
            <a:picLocks noChangeAspect="1"/>
          </p:cNvPicPr>
          <p:nvPr/>
        </p:nvPicPr>
        <p:blipFill>
          <a:blip r:embed="rId3"/>
          <a:stretch>
            <a:fillRect/>
          </a:stretch>
        </p:blipFill>
        <p:spPr>
          <a:xfrm>
            <a:off x="295275" y="987553"/>
            <a:ext cx="11601450" cy="2684334"/>
          </a:xfrm>
          <a:prstGeom prst="rect">
            <a:avLst/>
          </a:prstGeom>
        </p:spPr>
      </p:pic>
    </p:spTree>
    <p:extLst>
      <p:ext uri="{BB962C8B-B14F-4D97-AF65-F5344CB8AC3E}">
        <p14:creationId xmlns:p14="http://schemas.microsoft.com/office/powerpoint/2010/main" val="283200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7D8311-65D7-488C-8B26-5316234466CA}"/>
              </a:ext>
            </a:extLst>
          </p:cNvPr>
          <p:cNvSpPr>
            <a:spLocks noGrp="1"/>
          </p:cNvSpPr>
          <p:nvPr>
            <p:ph type="sldNum" sz="quarter" idx="12"/>
          </p:nvPr>
        </p:nvSpPr>
        <p:spPr/>
        <p:txBody>
          <a:bodyPr/>
          <a:lstStyle/>
          <a:p>
            <a:fld id="{354CF872-2893-4888-ADC8-6A1EE4887C1E}" type="slidenum">
              <a:rPr lang="en-US" smtClean="0"/>
              <a:t>21</a:t>
            </a:fld>
            <a:endParaRPr lang="en-US" dirty="0"/>
          </a:p>
        </p:txBody>
      </p:sp>
      <p:sp>
        <p:nvSpPr>
          <p:cNvPr id="5" name="TextBox 4">
            <a:extLst>
              <a:ext uri="{FF2B5EF4-FFF2-40B4-BE49-F238E27FC236}">
                <a16:creationId xmlns:a16="http://schemas.microsoft.com/office/drawing/2014/main" id="{CAE026F3-9429-49A7-AEB1-E066175EFDA0}"/>
              </a:ext>
            </a:extLst>
          </p:cNvPr>
          <p:cNvSpPr txBox="1"/>
          <p:nvPr/>
        </p:nvSpPr>
        <p:spPr>
          <a:xfrm>
            <a:off x="1139868" y="4597052"/>
            <a:ext cx="10098149"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Audit of Accounts</a:t>
            </a:r>
            <a:r>
              <a:rPr lang="en-US" dirty="0"/>
              <a:t>:  </a:t>
            </a:r>
            <a:r>
              <a:rPr lang="en-US" sz="2000" dirty="0">
                <a:latin typeface="Times New Roman" panose="02020603050405020304" pitchFamily="18" charset="0"/>
                <a:cs typeface="Times New Roman" panose="02020603050405020304" pitchFamily="18" charset="0"/>
              </a:rPr>
              <a:t>Increase recommended due to Audit being bid out and increase in reporting </a:t>
            </a:r>
          </a:p>
          <a:p>
            <a:r>
              <a:rPr lang="en-US" sz="2000" dirty="0">
                <a:latin typeface="Times New Roman" panose="02020603050405020304" pitchFamily="18" charset="0"/>
                <a:cs typeface="Times New Roman" panose="02020603050405020304" pitchFamily="18" charset="0"/>
              </a:rPr>
              <a:t>		     requirements with the State </a:t>
            </a:r>
          </a:p>
        </p:txBody>
      </p:sp>
      <p:pic>
        <p:nvPicPr>
          <p:cNvPr id="4" name="Picture 3">
            <a:extLst>
              <a:ext uri="{FF2B5EF4-FFF2-40B4-BE49-F238E27FC236}">
                <a16:creationId xmlns:a16="http://schemas.microsoft.com/office/drawing/2014/main" id="{B8677BFF-8D46-472B-BE26-2054C87F694E}"/>
              </a:ext>
            </a:extLst>
          </p:cNvPr>
          <p:cNvPicPr>
            <a:picLocks noChangeAspect="1"/>
          </p:cNvPicPr>
          <p:nvPr/>
        </p:nvPicPr>
        <p:blipFill>
          <a:blip r:embed="rId2"/>
          <a:stretch>
            <a:fillRect/>
          </a:stretch>
        </p:blipFill>
        <p:spPr>
          <a:xfrm>
            <a:off x="295275" y="667512"/>
            <a:ext cx="11601450" cy="2825497"/>
          </a:xfrm>
          <a:prstGeom prst="rect">
            <a:avLst/>
          </a:prstGeom>
        </p:spPr>
      </p:pic>
    </p:spTree>
    <p:extLst>
      <p:ext uri="{BB962C8B-B14F-4D97-AF65-F5344CB8AC3E}">
        <p14:creationId xmlns:p14="http://schemas.microsoft.com/office/powerpoint/2010/main" val="209255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EE8B4C-E36D-4695-9F90-089BFD4E0735}"/>
              </a:ext>
            </a:extLst>
          </p:cNvPr>
          <p:cNvSpPr>
            <a:spLocks noGrp="1"/>
          </p:cNvSpPr>
          <p:nvPr>
            <p:ph type="sldNum" sz="quarter" idx="12"/>
          </p:nvPr>
        </p:nvSpPr>
        <p:spPr/>
        <p:txBody>
          <a:bodyPr/>
          <a:lstStyle/>
          <a:p>
            <a:fld id="{354CF872-2893-4888-ADC8-6A1EE4887C1E}" type="slidenum">
              <a:rPr lang="en-US" smtClean="0"/>
              <a:t>22</a:t>
            </a:fld>
            <a:endParaRPr lang="en-US" dirty="0"/>
          </a:p>
        </p:txBody>
      </p:sp>
      <p:pic>
        <p:nvPicPr>
          <p:cNvPr id="4" name="Picture 3">
            <a:extLst>
              <a:ext uri="{FF2B5EF4-FFF2-40B4-BE49-F238E27FC236}">
                <a16:creationId xmlns:a16="http://schemas.microsoft.com/office/drawing/2014/main" id="{4FB7F7F3-FFAC-427C-8DA8-D7624D53A63B}"/>
              </a:ext>
            </a:extLst>
          </p:cNvPr>
          <p:cNvPicPr>
            <a:picLocks noChangeAspect="1"/>
          </p:cNvPicPr>
          <p:nvPr/>
        </p:nvPicPr>
        <p:blipFill>
          <a:blip r:embed="rId2"/>
          <a:stretch>
            <a:fillRect/>
          </a:stretch>
        </p:blipFill>
        <p:spPr>
          <a:xfrm>
            <a:off x="295275" y="1106425"/>
            <a:ext cx="11601450" cy="2103120"/>
          </a:xfrm>
          <a:prstGeom prst="rect">
            <a:avLst/>
          </a:prstGeom>
        </p:spPr>
      </p:pic>
    </p:spTree>
    <p:extLst>
      <p:ext uri="{BB962C8B-B14F-4D97-AF65-F5344CB8AC3E}">
        <p14:creationId xmlns:p14="http://schemas.microsoft.com/office/powerpoint/2010/main" val="326949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43B3B7-3900-427D-8895-FE2FC599A5AC}"/>
              </a:ext>
            </a:extLst>
          </p:cNvPr>
          <p:cNvSpPr>
            <a:spLocks noGrp="1"/>
          </p:cNvSpPr>
          <p:nvPr>
            <p:ph type="sldNum" sz="quarter" idx="12"/>
          </p:nvPr>
        </p:nvSpPr>
        <p:spPr/>
        <p:txBody>
          <a:bodyPr/>
          <a:lstStyle/>
          <a:p>
            <a:fld id="{354CF872-2893-4888-ADC8-6A1EE4887C1E}" type="slidenum">
              <a:rPr lang="en-US" smtClean="0"/>
              <a:t>23</a:t>
            </a:fld>
            <a:endParaRPr lang="en-US" dirty="0"/>
          </a:p>
        </p:txBody>
      </p:sp>
      <p:pic>
        <p:nvPicPr>
          <p:cNvPr id="4" name="Picture 3">
            <a:extLst>
              <a:ext uri="{FF2B5EF4-FFF2-40B4-BE49-F238E27FC236}">
                <a16:creationId xmlns:a16="http://schemas.microsoft.com/office/drawing/2014/main" id="{C965CEFD-1D78-4217-B7E4-61702C5B9A17}"/>
              </a:ext>
            </a:extLst>
          </p:cNvPr>
          <p:cNvPicPr>
            <a:picLocks noChangeAspect="1"/>
          </p:cNvPicPr>
          <p:nvPr/>
        </p:nvPicPr>
        <p:blipFill>
          <a:blip r:embed="rId2"/>
          <a:stretch>
            <a:fillRect/>
          </a:stretch>
        </p:blipFill>
        <p:spPr>
          <a:xfrm>
            <a:off x="548640" y="246889"/>
            <a:ext cx="8851392" cy="5806440"/>
          </a:xfrm>
          <a:prstGeom prst="rect">
            <a:avLst/>
          </a:prstGeom>
        </p:spPr>
      </p:pic>
    </p:spTree>
    <p:extLst>
      <p:ext uri="{BB962C8B-B14F-4D97-AF65-F5344CB8AC3E}">
        <p14:creationId xmlns:p14="http://schemas.microsoft.com/office/powerpoint/2010/main" val="615948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910CF-BFFD-4B2E-96EF-5C636EC4CB78}"/>
              </a:ext>
            </a:extLst>
          </p:cNvPr>
          <p:cNvSpPr>
            <a:spLocks noGrp="1"/>
          </p:cNvSpPr>
          <p:nvPr>
            <p:ph type="sldNum" sz="quarter" idx="12"/>
          </p:nvPr>
        </p:nvSpPr>
        <p:spPr/>
        <p:txBody>
          <a:bodyPr/>
          <a:lstStyle/>
          <a:p>
            <a:fld id="{354CF872-2893-4888-ADC8-6A1EE4887C1E}" type="slidenum">
              <a:rPr lang="en-US" smtClean="0"/>
              <a:t>24</a:t>
            </a:fld>
            <a:endParaRPr lang="en-US" dirty="0"/>
          </a:p>
        </p:txBody>
      </p:sp>
      <p:sp>
        <p:nvSpPr>
          <p:cNvPr id="4" name="TextBox 3">
            <a:extLst>
              <a:ext uri="{FF2B5EF4-FFF2-40B4-BE49-F238E27FC236}">
                <a16:creationId xmlns:a16="http://schemas.microsoft.com/office/drawing/2014/main" id="{4BF4A820-DDFF-4105-B6C9-2AF13ABC732A}"/>
              </a:ext>
            </a:extLst>
          </p:cNvPr>
          <p:cNvSpPr txBox="1"/>
          <p:nvPr/>
        </p:nvSpPr>
        <p:spPr>
          <a:xfrm>
            <a:off x="1014984" y="4800600"/>
            <a:ext cx="1034129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Zoning/Protective Service: Zoning decrease reflects spending trend and Protective Service increase reflects 	</a:t>
            </a:r>
          </a:p>
          <a:p>
            <a:r>
              <a:rPr lang="en-US" dirty="0">
                <a:latin typeface="Times New Roman" panose="02020603050405020304" pitchFamily="18" charset="0"/>
                <a:cs typeface="Times New Roman" panose="02020603050405020304" pitchFamily="18" charset="0"/>
              </a:rPr>
              <a:t>contractual and salary/longevity increase</a:t>
            </a:r>
          </a:p>
        </p:txBody>
      </p:sp>
      <p:pic>
        <p:nvPicPr>
          <p:cNvPr id="3" name="Picture 2">
            <a:extLst>
              <a:ext uri="{FF2B5EF4-FFF2-40B4-BE49-F238E27FC236}">
                <a16:creationId xmlns:a16="http://schemas.microsoft.com/office/drawing/2014/main" id="{A3922203-2F3A-47D0-BBE3-EF31F89B91F3}"/>
              </a:ext>
            </a:extLst>
          </p:cNvPr>
          <p:cNvPicPr>
            <a:picLocks noChangeAspect="1"/>
          </p:cNvPicPr>
          <p:nvPr/>
        </p:nvPicPr>
        <p:blipFill>
          <a:blip r:embed="rId2"/>
          <a:stretch>
            <a:fillRect/>
          </a:stretch>
        </p:blipFill>
        <p:spPr>
          <a:xfrm>
            <a:off x="295275" y="475488"/>
            <a:ext cx="11601450" cy="4123944"/>
          </a:xfrm>
          <a:prstGeom prst="rect">
            <a:avLst/>
          </a:prstGeom>
        </p:spPr>
      </p:pic>
    </p:spTree>
    <p:extLst>
      <p:ext uri="{BB962C8B-B14F-4D97-AF65-F5344CB8AC3E}">
        <p14:creationId xmlns:p14="http://schemas.microsoft.com/office/powerpoint/2010/main" val="79758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DB124-3F5D-4DB5-B5DE-01249CE817AD}"/>
              </a:ext>
            </a:extLst>
          </p:cNvPr>
          <p:cNvSpPr>
            <a:spLocks noGrp="1"/>
          </p:cNvSpPr>
          <p:nvPr>
            <p:ph type="sldNum" sz="quarter" idx="12"/>
          </p:nvPr>
        </p:nvSpPr>
        <p:spPr/>
        <p:txBody>
          <a:bodyPr/>
          <a:lstStyle/>
          <a:p>
            <a:fld id="{354CF872-2893-4888-ADC8-6A1EE4887C1E}" type="slidenum">
              <a:rPr lang="en-US" smtClean="0"/>
              <a:t>25</a:t>
            </a:fld>
            <a:endParaRPr lang="en-US" dirty="0"/>
          </a:p>
        </p:txBody>
      </p:sp>
      <p:pic>
        <p:nvPicPr>
          <p:cNvPr id="4" name="Picture 3">
            <a:extLst>
              <a:ext uri="{FF2B5EF4-FFF2-40B4-BE49-F238E27FC236}">
                <a16:creationId xmlns:a16="http://schemas.microsoft.com/office/drawing/2014/main" id="{EA37D3AF-242C-4FAF-8D97-C501CA972A1B}"/>
              </a:ext>
            </a:extLst>
          </p:cNvPr>
          <p:cNvPicPr>
            <a:picLocks noChangeAspect="1"/>
          </p:cNvPicPr>
          <p:nvPr/>
        </p:nvPicPr>
        <p:blipFill>
          <a:blip r:embed="rId2"/>
          <a:stretch>
            <a:fillRect/>
          </a:stretch>
        </p:blipFill>
        <p:spPr>
          <a:xfrm>
            <a:off x="295275" y="512064"/>
            <a:ext cx="11601450" cy="3374136"/>
          </a:xfrm>
          <a:prstGeom prst="rect">
            <a:avLst/>
          </a:prstGeom>
        </p:spPr>
      </p:pic>
      <p:sp>
        <p:nvSpPr>
          <p:cNvPr id="6" name="TextBox 5">
            <a:extLst>
              <a:ext uri="{FF2B5EF4-FFF2-40B4-BE49-F238E27FC236}">
                <a16:creationId xmlns:a16="http://schemas.microsoft.com/office/drawing/2014/main" id="{704CBD36-AD93-4A60-A4E7-FAFCFF7B9D3D}"/>
              </a:ext>
            </a:extLst>
          </p:cNvPr>
          <p:cNvSpPr txBox="1"/>
          <p:nvPr/>
        </p:nvSpPr>
        <p:spPr>
          <a:xfrm>
            <a:off x="886968" y="4315968"/>
            <a:ext cx="5698996"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Administration: </a:t>
            </a:r>
            <a:r>
              <a:rPr lang="en-US" dirty="0">
                <a:latin typeface="Times New Roman" panose="02020603050405020304" pitchFamily="18" charset="0"/>
                <a:cs typeface="Times New Roman" panose="02020603050405020304" pitchFamily="18" charset="0"/>
              </a:rPr>
              <a:t>Increase reflects salary/longevity increase</a:t>
            </a:r>
          </a:p>
          <a:p>
            <a:r>
              <a:rPr lang="en-US" b="1" dirty="0">
                <a:latin typeface="Times New Roman" panose="02020603050405020304" pitchFamily="18" charset="0"/>
                <a:cs typeface="Times New Roman" panose="02020603050405020304" pitchFamily="18" charset="0"/>
              </a:rPr>
              <a:t>Engineering: </a:t>
            </a:r>
            <a:r>
              <a:rPr lang="en-US" dirty="0">
                <a:latin typeface="Times New Roman" panose="02020603050405020304" pitchFamily="18" charset="0"/>
                <a:cs typeface="Times New Roman" panose="02020603050405020304" pitchFamily="18" charset="0"/>
              </a:rPr>
              <a:t>Increase reflects salary/longevity increase</a:t>
            </a:r>
          </a:p>
        </p:txBody>
      </p:sp>
    </p:spTree>
    <p:extLst>
      <p:ext uri="{BB962C8B-B14F-4D97-AF65-F5344CB8AC3E}">
        <p14:creationId xmlns:p14="http://schemas.microsoft.com/office/powerpoint/2010/main" val="3524620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D3594-98B7-4984-8C40-DB81E6C9F557}"/>
              </a:ext>
            </a:extLst>
          </p:cNvPr>
          <p:cNvSpPr>
            <a:spLocks noGrp="1"/>
          </p:cNvSpPr>
          <p:nvPr>
            <p:ph type="sldNum" sz="quarter" idx="12"/>
          </p:nvPr>
        </p:nvSpPr>
        <p:spPr/>
        <p:txBody>
          <a:bodyPr/>
          <a:lstStyle/>
          <a:p>
            <a:fld id="{354CF872-2893-4888-ADC8-6A1EE4887C1E}" type="slidenum">
              <a:rPr lang="en-US" smtClean="0"/>
              <a:t>26</a:t>
            </a:fld>
            <a:endParaRPr lang="en-US" dirty="0"/>
          </a:p>
        </p:txBody>
      </p:sp>
      <p:pic>
        <p:nvPicPr>
          <p:cNvPr id="3" name="Picture 2">
            <a:extLst>
              <a:ext uri="{FF2B5EF4-FFF2-40B4-BE49-F238E27FC236}">
                <a16:creationId xmlns:a16="http://schemas.microsoft.com/office/drawing/2014/main" id="{B8280B15-500C-4A77-9E01-85529DFE00F7}"/>
              </a:ext>
            </a:extLst>
          </p:cNvPr>
          <p:cNvPicPr>
            <a:picLocks noChangeAspect="1"/>
          </p:cNvPicPr>
          <p:nvPr/>
        </p:nvPicPr>
        <p:blipFill>
          <a:blip r:embed="rId2"/>
          <a:stretch>
            <a:fillRect/>
          </a:stretch>
        </p:blipFill>
        <p:spPr>
          <a:xfrm>
            <a:off x="118872" y="448057"/>
            <a:ext cx="11978639" cy="3593591"/>
          </a:xfrm>
          <a:prstGeom prst="rect">
            <a:avLst/>
          </a:prstGeom>
        </p:spPr>
      </p:pic>
      <p:sp>
        <p:nvSpPr>
          <p:cNvPr id="4" name="TextBox 3">
            <a:extLst>
              <a:ext uri="{FF2B5EF4-FFF2-40B4-BE49-F238E27FC236}">
                <a16:creationId xmlns:a16="http://schemas.microsoft.com/office/drawing/2014/main" id="{6AEB7082-FD1C-4B93-81B6-672697AEF5D1}"/>
              </a:ext>
            </a:extLst>
          </p:cNvPr>
          <p:cNvSpPr txBox="1"/>
          <p:nvPr/>
        </p:nvSpPr>
        <p:spPr>
          <a:xfrm>
            <a:off x="1143000" y="4581144"/>
            <a:ext cx="7607808"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Highway: </a:t>
            </a:r>
            <a:r>
              <a:rPr lang="en-US" dirty="0">
                <a:latin typeface="Times New Roman" panose="02020603050405020304" pitchFamily="18" charset="0"/>
                <a:cs typeface="Times New Roman" panose="02020603050405020304" pitchFamily="18" charset="0"/>
              </a:rPr>
              <a:t>Increase reflects salary/contractual obligation</a:t>
            </a:r>
          </a:p>
          <a:p>
            <a:r>
              <a:rPr lang="en-US" dirty="0">
                <a:latin typeface="Times New Roman" panose="02020603050405020304" pitchFamily="18" charset="0"/>
                <a:cs typeface="Times New Roman" panose="02020603050405020304" pitchFamily="18" charset="0"/>
              </a:rPr>
              <a:t>	  Salary OT - reflects decrease due to trends</a:t>
            </a:r>
          </a:p>
          <a:p>
            <a:r>
              <a:rPr lang="en-US" dirty="0">
                <a:latin typeface="Times New Roman" panose="02020603050405020304" pitchFamily="18" charset="0"/>
                <a:cs typeface="Times New Roman" panose="02020603050405020304" pitchFamily="18" charset="0"/>
              </a:rPr>
              <a:t>	  Vehicle Insurance - reflects rate adjustment</a:t>
            </a:r>
          </a:p>
          <a:p>
            <a:r>
              <a:rPr lang="en-US" dirty="0">
                <a:latin typeface="Times New Roman" panose="02020603050405020304" pitchFamily="18" charset="0"/>
                <a:cs typeface="Times New Roman" panose="02020603050405020304" pitchFamily="18" charset="0"/>
              </a:rPr>
              <a:t>	  Upkeep of Equipment/Sand &amp; Gravel – reflects cost increase </a:t>
            </a: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8592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AAA96-4066-498C-8F4E-12792E95792F}"/>
              </a:ext>
            </a:extLst>
          </p:cNvPr>
          <p:cNvSpPr>
            <a:spLocks noGrp="1"/>
          </p:cNvSpPr>
          <p:nvPr>
            <p:ph type="sldNum" sz="quarter" idx="12"/>
          </p:nvPr>
        </p:nvSpPr>
        <p:spPr/>
        <p:txBody>
          <a:bodyPr/>
          <a:lstStyle/>
          <a:p>
            <a:fld id="{354CF872-2893-4888-ADC8-6A1EE4887C1E}" type="slidenum">
              <a:rPr lang="en-US" smtClean="0"/>
              <a:t>27</a:t>
            </a:fld>
            <a:endParaRPr lang="en-US" dirty="0"/>
          </a:p>
        </p:txBody>
      </p:sp>
      <p:pic>
        <p:nvPicPr>
          <p:cNvPr id="4" name="Picture 3">
            <a:extLst>
              <a:ext uri="{FF2B5EF4-FFF2-40B4-BE49-F238E27FC236}">
                <a16:creationId xmlns:a16="http://schemas.microsoft.com/office/drawing/2014/main" id="{F4B2F75C-F965-46D3-97CD-DBD6AE753E9C}"/>
              </a:ext>
            </a:extLst>
          </p:cNvPr>
          <p:cNvPicPr>
            <a:picLocks noChangeAspect="1"/>
          </p:cNvPicPr>
          <p:nvPr/>
        </p:nvPicPr>
        <p:blipFill>
          <a:blip r:embed="rId2"/>
          <a:stretch>
            <a:fillRect/>
          </a:stretch>
        </p:blipFill>
        <p:spPr>
          <a:xfrm>
            <a:off x="295275" y="338329"/>
            <a:ext cx="11601450" cy="4745735"/>
          </a:xfrm>
          <a:prstGeom prst="rect">
            <a:avLst/>
          </a:prstGeom>
        </p:spPr>
      </p:pic>
      <p:sp>
        <p:nvSpPr>
          <p:cNvPr id="6" name="TextBox 5">
            <a:extLst>
              <a:ext uri="{FF2B5EF4-FFF2-40B4-BE49-F238E27FC236}">
                <a16:creationId xmlns:a16="http://schemas.microsoft.com/office/drawing/2014/main" id="{EDC0CA6A-AA0C-4DD6-B571-668E867C4FDC}"/>
              </a:ext>
            </a:extLst>
          </p:cNvPr>
          <p:cNvSpPr txBox="1"/>
          <p:nvPr/>
        </p:nvSpPr>
        <p:spPr>
          <a:xfrm>
            <a:off x="886968" y="5349241"/>
            <a:ext cx="11199114"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Waste Removal:  </a:t>
            </a:r>
            <a:r>
              <a:rPr lang="en-US" dirty="0">
                <a:latin typeface="Times New Roman" panose="02020603050405020304" pitchFamily="18" charset="0"/>
                <a:cs typeface="Times New Roman" panose="02020603050405020304" pitchFamily="18" charset="0"/>
              </a:rPr>
              <a:t>Increase reflects contractual obligation, telephone, electricity costs and trash/recycling removal</a:t>
            </a:r>
          </a:p>
          <a:p>
            <a:r>
              <a:rPr lang="en-US" b="1" dirty="0">
                <a:latin typeface="Times New Roman" panose="02020603050405020304" pitchFamily="18" charset="0"/>
                <a:cs typeface="Times New Roman" panose="02020603050405020304" pitchFamily="18" charset="0"/>
              </a:rPr>
              <a:t>Street Lighting</a:t>
            </a:r>
            <a:r>
              <a:rPr lang="en-US" dirty="0">
                <a:latin typeface="Times New Roman" panose="02020603050405020304" pitchFamily="18" charset="0"/>
                <a:cs typeface="Times New Roman" panose="02020603050405020304" pitchFamily="18" charset="0"/>
              </a:rPr>
              <a:t>: Slight decrease reflects cost savings with new whole-seller rates</a:t>
            </a:r>
          </a:p>
        </p:txBody>
      </p:sp>
    </p:spTree>
    <p:extLst>
      <p:ext uri="{BB962C8B-B14F-4D97-AF65-F5344CB8AC3E}">
        <p14:creationId xmlns:p14="http://schemas.microsoft.com/office/powerpoint/2010/main" val="2262050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A23F4C-0B79-49E4-83A9-89E2675FF3CF}"/>
              </a:ext>
            </a:extLst>
          </p:cNvPr>
          <p:cNvSpPr>
            <a:spLocks noGrp="1"/>
          </p:cNvSpPr>
          <p:nvPr>
            <p:ph type="sldNum" sz="quarter" idx="12"/>
          </p:nvPr>
        </p:nvSpPr>
        <p:spPr/>
        <p:txBody>
          <a:bodyPr/>
          <a:lstStyle/>
          <a:p>
            <a:fld id="{354CF872-2893-4888-ADC8-6A1EE4887C1E}" type="slidenum">
              <a:rPr lang="en-US" smtClean="0"/>
              <a:t>28</a:t>
            </a:fld>
            <a:endParaRPr lang="en-US" dirty="0"/>
          </a:p>
        </p:txBody>
      </p:sp>
      <p:pic>
        <p:nvPicPr>
          <p:cNvPr id="3" name="Picture 2">
            <a:extLst>
              <a:ext uri="{FF2B5EF4-FFF2-40B4-BE49-F238E27FC236}">
                <a16:creationId xmlns:a16="http://schemas.microsoft.com/office/drawing/2014/main" id="{2A249B2C-BF23-4739-815C-77532BC3CA07}"/>
              </a:ext>
            </a:extLst>
          </p:cNvPr>
          <p:cNvPicPr>
            <a:picLocks noChangeAspect="1"/>
          </p:cNvPicPr>
          <p:nvPr/>
        </p:nvPicPr>
        <p:blipFill>
          <a:blip r:embed="rId2"/>
          <a:stretch>
            <a:fillRect/>
          </a:stretch>
        </p:blipFill>
        <p:spPr>
          <a:xfrm>
            <a:off x="192024" y="219457"/>
            <a:ext cx="11804904" cy="4379975"/>
          </a:xfrm>
          <a:prstGeom prst="rect">
            <a:avLst/>
          </a:prstGeom>
        </p:spPr>
      </p:pic>
      <p:sp>
        <p:nvSpPr>
          <p:cNvPr id="5" name="TextBox 4">
            <a:extLst>
              <a:ext uri="{FF2B5EF4-FFF2-40B4-BE49-F238E27FC236}">
                <a16:creationId xmlns:a16="http://schemas.microsoft.com/office/drawing/2014/main" id="{2576318C-EA42-4B65-BDD1-DA18DF795E51}"/>
              </a:ext>
            </a:extLst>
          </p:cNvPr>
          <p:cNvSpPr txBox="1"/>
          <p:nvPr/>
        </p:nvSpPr>
        <p:spPr>
          <a:xfrm>
            <a:off x="905255" y="4855464"/>
            <a:ext cx="1030722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Other Public Works: </a:t>
            </a:r>
            <a:r>
              <a:rPr lang="en-US" dirty="0">
                <a:latin typeface="Times New Roman" panose="02020603050405020304" pitchFamily="18" charset="0"/>
                <a:cs typeface="Times New Roman" panose="02020603050405020304" pitchFamily="18" charset="0"/>
              </a:rPr>
              <a:t>Increase for Community Band </a:t>
            </a:r>
          </a:p>
          <a:p>
            <a:r>
              <a:rPr lang="en-US" b="1" dirty="0">
                <a:latin typeface="Times New Roman" panose="02020603050405020304" pitchFamily="18" charset="0"/>
                <a:cs typeface="Times New Roman" panose="02020603050405020304" pitchFamily="18" charset="0"/>
              </a:rPr>
              <a:t>Public Buildings: </a:t>
            </a:r>
            <a:r>
              <a:rPr lang="en-US" dirty="0">
                <a:latin typeface="Times New Roman" panose="02020603050405020304" pitchFamily="18" charset="0"/>
                <a:cs typeface="Times New Roman" panose="02020603050405020304" pitchFamily="18" charset="0"/>
              </a:rPr>
              <a:t>Decrease reflects cleaning contract trends and electricity savings.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98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08D7D6-C0CF-40FB-B5AE-93157691BCBB}"/>
              </a:ext>
            </a:extLst>
          </p:cNvPr>
          <p:cNvSpPr>
            <a:spLocks noGrp="1"/>
          </p:cNvSpPr>
          <p:nvPr>
            <p:ph type="sldNum" sz="quarter" idx="12"/>
          </p:nvPr>
        </p:nvSpPr>
        <p:spPr/>
        <p:txBody>
          <a:bodyPr/>
          <a:lstStyle/>
          <a:p>
            <a:fld id="{354CF872-2893-4888-ADC8-6A1EE4887C1E}" type="slidenum">
              <a:rPr lang="en-US" smtClean="0"/>
              <a:t>29</a:t>
            </a:fld>
            <a:endParaRPr lang="en-US" dirty="0"/>
          </a:p>
        </p:txBody>
      </p:sp>
      <p:pic>
        <p:nvPicPr>
          <p:cNvPr id="3" name="Picture 2">
            <a:extLst>
              <a:ext uri="{FF2B5EF4-FFF2-40B4-BE49-F238E27FC236}">
                <a16:creationId xmlns:a16="http://schemas.microsoft.com/office/drawing/2014/main" id="{D29E9815-78CC-4352-9A55-4B212136BBF9}"/>
              </a:ext>
            </a:extLst>
          </p:cNvPr>
          <p:cNvPicPr>
            <a:picLocks noChangeAspect="1"/>
          </p:cNvPicPr>
          <p:nvPr/>
        </p:nvPicPr>
        <p:blipFill>
          <a:blip r:embed="rId2"/>
          <a:stretch>
            <a:fillRect/>
          </a:stretch>
        </p:blipFill>
        <p:spPr>
          <a:xfrm>
            <a:off x="295274" y="585216"/>
            <a:ext cx="11710797" cy="3401568"/>
          </a:xfrm>
          <a:prstGeom prst="rect">
            <a:avLst/>
          </a:prstGeom>
        </p:spPr>
      </p:pic>
      <p:sp>
        <p:nvSpPr>
          <p:cNvPr id="4" name="TextBox 3">
            <a:extLst>
              <a:ext uri="{FF2B5EF4-FFF2-40B4-BE49-F238E27FC236}">
                <a16:creationId xmlns:a16="http://schemas.microsoft.com/office/drawing/2014/main" id="{A449ABB8-CE35-425B-AB19-38918C63E70A}"/>
              </a:ext>
            </a:extLst>
          </p:cNvPr>
          <p:cNvSpPr txBox="1"/>
          <p:nvPr/>
        </p:nvSpPr>
        <p:spPr>
          <a:xfrm>
            <a:off x="1207008" y="4325112"/>
            <a:ext cx="8522208"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Library: </a:t>
            </a:r>
            <a:r>
              <a:rPr lang="en-US" dirty="0">
                <a:latin typeface="Times New Roman" panose="02020603050405020304" pitchFamily="18" charset="0"/>
                <a:cs typeface="Times New Roman" panose="02020603050405020304" pitchFamily="18" charset="0"/>
              </a:rPr>
              <a:t>Increase for salaries, insurance, information technology &amp; books. State Aid is provided by the State with the amount off-set in State Aid revenue.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39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9CCB2-9FB9-4CA6-9807-D8A425F88DE8}"/>
              </a:ext>
            </a:extLst>
          </p:cNvPr>
          <p:cNvSpPr>
            <a:spLocks noGrp="1"/>
          </p:cNvSpPr>
          <p:nvPr>
            <p:ph type="sldNum" sz="quarter" idx="12"/>
          </p:nvPr>
        </p:nvSpPr>
        <p:spPr/>
        <p:txBody>
          <a:bodyPr/>
          <a:lstStyle/>
          <a:p>
            <a:fld id="{354CF872-2893-4888-ADC8-6A1EE4887C1E}" type="slidenum">
              <a:rPr lang="en-US" smtClean="0"/>
              <a:pPr/>
              <a:t>3</a:t>
            </a:fld>
            <a:endParaRPr lang="en-US" dirty="0"/>
          </a:p>
        </p:txBody>
      </p:sp>
      <p:pic>
        <p:nvPicPr>
          <p:cNvPr id="6" name="Picture 5">
            <a:extLst>
              <a:ext uri="{FF2B5EF4-FFF2-40B4-BE49-F238E27FC236}">
                <a16:creationId xmlns:a16="http://schemas.microsoft.com/office/drawing/2014/main" id="{B84E9D14-783B-4663-BD7E-2FA1DD802F90}"/>
              </a:ext>
            </a:extLst>
          </p:cNvPr>
          <p:cNvPicPr>
            <a:picLocks noChangeAspect="1"/>
          </p:cNvPicPr>
          <p:nvPr/>
        </p:nvPicPr>
        <p:blipFill>
          <a:blip r:embed="rId3"/>
          <a:stretch>
            <a:fillRect/>
          </a:stretch>
        </p:blipFill>
        <p:spPr>
          <a:xfrm>
            <a:off x="290945" y="415636"/>
            <a:ext cx="11668991" cy="5544747"/>
          </a:xfrm>
          <a:prstGeom prst="rect">
            <a:avLst/>
          </a:prstGeom>
        </p:spPr>
      </p:pic>
    </p:spTree>
    <p:extLst>
      <p:ext uri="{BB962C8B-B14F-4D97-AF65-F5344CB8AC3E}">
        <p14:creationId xmlns:p14="http://schemas.microsoft.com/office/powerpoint/2010/main" val="271470640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21B662-A1E1-4DDF-A186-C1776175665F}"/>
              </a:ext>
            </a:extLst>
          </p:cNvPr>
          <p:cNvSpPr>
            <a:spLocks noGrp="1"/>
          </p:cNvSpPr>
          <p:nvPr>
            <p:ph type="sldNum" sz="quarter" idx="12"/>
          </p:nvPr>
        </p:nvSpPr>
        <p:spPr/>
        <p:txBody>
          <a:bodyPr/>
          <a:lstStyle/>
          <a:p>
            <a:fld id="{354CF872-2893-4888-ADC8-6A1EE4887C1E}" type="slidenum">
              <a:rPr lang="en-US" smtClean="0"/>
              <a:t>30</a:t>
            </a:fld>
            <a:endParaRPr lang="en-US" dirty="0"/>
          </a:p>
        </p:txBody>
      </p:sp>
      <p:pic>
        <p:nvPicPr>
          <p:cNvPr id="3" name="Picture 2">
            <a:extLst>
              <a:ext uri="{FF2B5EF4-FFF2-40B4-BE49-F238E27FC236}">
                <a16:creationId xmlns:a16="http://schemas.microsoft.com/office/drawing/2014/main" id="{6F1F126D-8EFB-4589-A3DE-45118C01F460}"/>
              </a:ext>
            </a:extLst>
          </p:cNvPr>
          <p:cNvPicPr>
            <a:picLocks noChangeAspect="1"/>
          </p:cNvPicPr>
          <p:nvPr/>
        </p:nvPicPr>
        <p:blipFill>
          <a:blip r:embed="rId2"/>
          <a:stretch>
            <a:fillRect/>
          </a:stretch>
        </p:blipFill>
        <p:spPr>
          <a:xfrm>
            <a:off x="201168" y="301752"/>
            <a:ext cx="11786615" cy="4425696"/>
          </a:xfrm>
          <a:prstGeom prst="rect">
            <a:avLst/>
          </a:prstGeom>
        </p:spPr>
      </p:pic>
      <p:sp>
        <p:nvSpPr>
          <p:cNvPr id="4" name="TextBox 3">
            <a:extLst>
              <a:ext uri="{FF2B5EF4-FFF2-40B4-BE49-F238E27FC236}">
                <a16:creationId xmlns:a16="http://schemas.microsoft.com/office/drawing/2014/main" id="{4AC7705F-C0D3-4076-BD84-5BE783B33C30}"/>
              </a:ext>
            </a:extLst>
          </p:cNvPr>
          <p:cNvSpPr txBox="1"/>
          <p:nvPr/>
        </p:nvSpPr>
        <p:spPr>
          <a:xfrm flipH="1">
            <a:off x="411480" y="5056632"/>
            <a:ext cx="1157630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Parks, Beaches &amp; Recreation:  </a:t>
            </a:r>
            <a:r>
              <a:rPr lang="en-US" dirty="0">
                <a:latin typeface="Times New Roman" panose="02020603050405020304" pitchFamily="18" charset="0"/>
                <a:cs typeface="Times New Roman" panose="02020603050405020304" pitchFamily="18" charset="0"/>
              </a:rPr>
              <a:t>Increase for salaries/longevity and the re-organization of the laborer/seasonal positions.   			     Other increases/decrease reflect trends.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92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FE973-665B-42BC-905D-55E74C7FA817}"/>
              </a:ext>
            </a:extLst>
          </p:cNvPr>
          <p:cNvSpPr>
            <a:spLocks noGrp="1"/>
          </p:cNvSpPr>
          <p:nvPr>
            <p:ph type="sldNum" sz="quarter" idx="12"/>
          </p:nvPr>
        </p:nvSpPr>
        <p:spPr/>
        <p:txBody>
          <a:bodyPr/>
          <a:lstStyle/>
          <a:p>
            <a:fld id="{354CF872-2893-4888-ADC8-6A1EE4887C1E}" type="slidenum">
              <a:rPr lang="en-US" smtClean="0"/>
              <a:t>31</a:t>
            </a:fld>
            <a:endParaRPr lang="en-US" dirty="0"/>
          </a:p>
        </p:txBody>
      </p:sp>
      <p:pic>
        <p:nvPicPr>
          <p:cNvPr id="4" name="Picture 3">
            <a:extLst>
              <a:ext uri="{FF2B5EF4-FFF2-40B4-BE49-F238E27FC236}">
                <a16:creationId xmlns:a16="http://schemas.microsoft.com/office/drawing/2014/main" id="{2DCD7228-99B2-4170-ABE2-E0F4FE9D834E}"/>
              </a:ext>
            </a:extLst>
          </p:cNvPr>
          <p:cNvPicPr>
            <a:picLocks noChangeAspect="1"/>
          </p:cNvPicPr>
          <p:nvPr/>
        </p:nvPicPr>
        <p:blipFill>
          <a:blip r:embed="rId2"/>
          <a:stretch>
            <a:fillRect/>
          </a:stretch>
        </p:blipFill>
        <p:spPr>
          <a:xfrm>
            <a:off x="237744" y="713233"/>
            <a:ext cx="11850623" cy="3246120"/>
          </a:xfrm>
          <a:prstGeom prst="rect">
            <a:avLst/>
          </a:prstGeom>
        </p:spPr>
      </p:pic>
    </p:spTree>
    <p:extLst>
      <p:ext uri="{BB962C8B-B14F-4D97-AF65-F5344CB8AC3E}">
        <p14:creationId xmlns:p14="http://schemas.microsoft.com/office/powerpoint/2010/main" val="183206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DB77CB-7443-4B8D-AF45-5DA395E79653}"/>
              </a:ext>
            </a:extLst>
          </p:cNvPr>
          <p:cNvSpPr>
            <a:spLocks noGrp="1"/>
          </p:cNvSpPr>
          <p:nvPr>
            <p:ph type="sldNum" sz="quarter" idx="12"/>
          </p:nvPr>
        </p:nvSpPr>
        <p:spPr/>
        <p:txBody>
          <a:bodyPr/>
          <a:lstStyle/>
          <a:p>
            <a:fld id="{354CF872-2893-4888-ADC8-6A1EE4887C1E}" type="slidenum">
              <a:rPr lang="en-US" smtClean="0"/>
              <a:t>32</a:t>
            </a:fld>
            <a:endParaRPr lang="en-US" dirty="0"/>
          </a:p>
        </p:txBody>
      </p:sp>
      <p:pic>
        <p:nvPicPr>
          <p:cNvPr id="3" name="Picture 2">
            <a:extLst>
              <a:ext uri="{FF2B5EF4-FFF2-40B4-BE49-F238E27FC236}">
                <a16:creationId xmlns:a16="http://schemas.microsoft.com/office/drawing/2014/main" id="{EBE3A02E-D685-49A5-8EEA-58120C5BD0DD}"/>
              </a:ext>
            </a:extLst>
          </p:cNvPr>
          <p:cNvPicPr>
            <a:picLocks noChangeAspect="1"/>
          </p:cNvPicPr>
          <p:nvPr/>
        </p:nvPicPr>
        <p:blipFill>
          <a:blip r:embed="rId2"/>
          <a:stretch>
            <a:fillRect/>
          </a:stretch>
        </p:blipFill>
        <p:spPr>
          <a:xfrm>
            <a:off x="0" y="183426"/>
            <a:ext cx="12192000" cy="6491147"/>
          </a:xfrm>
          <a:prstGeom prst="rect">
            <a:avLst/>
          </a:prstGeom>
        </p:spPr>
      </p:pic>
    </p:spTree>
    <p:extLst>
      <p:ext uri="{BB962C8B-B14F-4D97-AF65-F5344CB8AC3E}">
        <p14:creationId xmlns:p14="http://schemas.microsoft.com/office/powerpoint/2010/main" val="67319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80B0C8-906C-4177-809B-1B928819643A}"/>
              </a:ext>
            </a:extLst>
          </p:cNvPr>
          <p:cNvSpPr>
            <a:spLocks noGrp="1"/>
          </p:cNvSpPr>
          <p:nvPr>
            <p:ph type="sldNum" sz="quarter" idx="12"/>
          </p:nvPr>
        </p:nvSpPr>
        <p:spPr/>
        <p:txBody>
          <a:bodyPr/>
          <a:lstStyle/>
          <a:p>
            <a:fld id="{354CF872-2893-4888-ADC8-6A1EE4887C1E}" type="slidenum">
              <a:rPr lang="en-US" smtClean="0"/>
              <a:t>33</a:t>
            </a:fld>
            <a:endParaRPr lang="en-US" dirty="0"/>
          </a:p>
        </p:txBody>
      </p:sp>
      <p:pic>
        <p:nvPicPr>
          <p:cNvPr id="3" name="Picture 2">
            <a:extLst>
              <a:ext uri="{FF2B5EF4-FFF2-40B4-BE49-F238E27FC236}">
                <a16:creationId xmlns:a16="http://schemas.microsoft.com/office/drawing/2014/main" id="{D3A9D4CA-0F3F-4385-BA86-B47F91B3A3B3}"/>
              </a:ext>
            </a:extLst>
          </p:cNvPr>
          <p:cNvPicPr>
            <a:picLocks noChangeAspect="1"/>
          </p:cNvPicPr>
          <p:nvPr/>
        </p:nvPicPr>
        <p:blipFill>
          <a:blip r:embed="rId2"/>
          <a:stretch>
            <a:fillRect/>
          </a:stretch>
        </p:blipFill>
        <p:spPr>
          <a:xfrm>
            <a:off x="0" y="54420"/>
            <a:ext cx="12067601" cy="6209220"/>
          </a:xfrm>
          <a:prstGeom prst="rect">
            <a:avLst/>
          </a:prstGeom>
        </p:spPr>
      </p:pic>
    </p:spTree>
    <p:extLst>
      <p:ext uri="{BB962C8B-B14F-4D97-AF65-F5344CB8AC3E}">
        <p14:creationId xmlns:p14="http://schemas.microsoft.com/office/powerpoint/2010/main" val="177849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35533D-CAE6-4B1B-9CA3-4C7B18B81247}"/>
              </a:ext>
            </a:extLst>
          </p:cNvPr>
          <p:cNvSpPr>
            <a:spLocks noGrp="1"/>
          </p:cNvSpPr>
          <p:nvPr>
            <p:ph type="sldNum" sz="quarter" idx="12"/>
          </p:nvPr>
        </p:nvSpPr>
        <p:spPr/>
        <p:txBody>
          <a:bodyPr/>
          <a:lstStyle/>
          <a:p>
            <a:fld id="{354CF872-2893-4888-ADC8-6A1EE4887C1E}" type="slidenum">
              <a:rPr lang="en-US" smtClean="0"/>
              <a:t>34</a:t>
            </a:fld>
            <a:endParaRPr lang="en-US" dirty="0"/>
          </a:p>
        </p:txBody>
      </p:sp>
      <p:pic>
        <p:nvPicPr>
          <p:cNvPr id="3" name="Picture 2">
            <a:extLst>
              <a:ext uri="{FF2B5EF4-FFF2-40B4-BE49-F238E27FC236}">
                <a16:creationId xmlns:a16="http://schemas.microsoft.com/office/drawing/2014/main" id="{F31D97C4-05DE-4E0C-819B-3ED92C7D17BB}"/>
              </a:ext>
            </a:extLst>
          </p:cNvPr>
          <p:cNvPicPr>
            <a:picLocks noChangeAspect="1"/>
          </p:cNvPicPr>
          <p:nvPr/>
        </p:nvPicPr>
        <p:blipFill>
          <a:blip r:embed="rId2"/>
          <a:stretch>
            <a:fillRect/>
          </a:stretch>
        </p:blipFill>
        <p:spPr>
          <a:xfrm>
            <a:off x="438912" y="941831"/>
            <a:ext cx="4507992" cy="5392294"/>
          </a:xfrm>
          <a:prstGeom prst="rect">
            <a:avLst/>
          </a:prstGeom>
        </p:spPr>
      </p:pic>
      <p:pic>
        <p:nvPicPr>
          <p:cNvPr id="4" name="Picture 3">
            <a:extLst>
              <a:ext uri="{FF2B5EF4-FFF2-40B4-BE49-F238E27FC236}">
                <a16:creationId xmlns:a16="http://schemas.microsoft.com/office/drawing/2014/main" id="{D3AA85B2-7F30-45D4-9AA1-3167634BA076}"/>
              </a:ext>
            </a:extLst>
          </p:cNvPr>
          <p:cNvPicPr>
            <a:picLocks noChangeAspect="1"/>
          </p:cNvPicPr>
          <p:nvPr/>
        </p:nvPicPr>
        <p:blipFill>
          <a:blip r:embed="rId3"/>
          <a:stretch>
            <a:fillRect/>
          </a:stretch>
        </p:blipFill>
        <p:spPr>
          <a:xfrm>
            <a:off x="6488239" y="941830"/>
            <a:ext cx="4507992" cy="5392294"/>
          </a:xfrm>
          <a:prstGeom prst="rect">
            <a:avLst/>
          </a:prstGeom>
        </p:spPr>
      </p:pic>
      <p:sp>
        <p:nvSpPr>
          <p:cNvPr id="5" name="TextBox 4">
            <a:extLst>
              <a:ext uri="{FF2B5EF4-FFF2-40B4-BE49-F238E27FC236}">
                <a16:creationId xmlns:a16="http://schemas.microsoft.com/office/drawing/2014/main" id="{174C8544-BCF6-4B29-8690-F67842E4519B}"/>
              </a:ext>
            </a:extLst>
          </p:cNvPr>
          <p:cNvSpPr txBox="1"/>
          <p:nvPr/>
        </p:nvSpPr>
        <p:spPr>
          <a:xfrm>
            <a:off x="4169664" y="365760"/>
            <a:ext cx="26789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Bonds approved not issued</a:t>
            </a:r>
          </a:p>
        </p:txBody>
      </p:sp>
    </p:spTree>
    <p:extLst>
      <p:ext uri="{BB962C8B-B14F-4D97-AF65-F5344CB8AC3E}">
        <p14:creationId xmlns:p14="http://schemas.microsoft.com/office/powerpoint/2010/main" val="2805304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8E5CE1-A778-44B0-A480-346C7B05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B167E-EA96-4147-81DE-549160052C2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A0A4F7B-E37E-4363-BC1F-B6195012C1C4}"/>
              </a:ext>
            </a:extLst>
          </p:cNvPr>
          <p:cNvSpPr/>
          <p:nvPr/>
        </p:nvSpPr>
        <p:spPr>
          <a:xfrm>
            <a:off x="230191" y="52139"/>
            <a:ext cx="1173162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Pavement Management-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1419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Current efforts to improve the pavement conditions in the Town have been effective in that the inventory of roadway surfaces in the good and excellent categories has increased. The 2017 graph does not include North Road improvements and other streets selected for 2019-2020.</a:t>
            </a:r>
          </a:p>
        </p:txBody>
      </p:sp>
      <p:pic>
        <p:nvPicPr>
          <p:cNvPr id="6" name="Picture 5">
            <a:extLst>
              <a:ext uri="{FF2B5EF4-FFF2-40B4-BE49-F238E27FC236}">
                <a16:creationId xmlns:a16="http://schemas.microsoft.com/office/drawing/2014/main" id="{70A01E51-CD79-483C-87DE-9731CBCC3178}"/>
              </a:ext>
            </a:extLst>
          </p:cNvPr>
          <p:cNvPicPr>
            <a:picLocks noChangeAspect="1"/>
          </p:cNvPicPr>
          <p:nvPr/>
        </p:nvPicPr>
        <p:blipFill>
          <a:blip r:embed="rId2"/>
          <a:stretch>
            <a:fillRect/>
          </a:stretch>
        </p:blipFill>
        <p:spPr>
          <a:xfrm>
            <a:off x="1589" y="2643325"/>
            <a:ext cx="6589213" cy="3523394"/>
          </a:xfrm>
          <a:prstGeom prst="rect">
            <a:avLst/>
          </a:prstGeom>
        </p:spPr>
      </p:pic>
      <p:pic>
        <p:nvPicPr>
          <p:cNvPr id="3" name="Picture 2">
            <a:extLst>
              <a:ext uri="{FF2B5EF4-FFF2-40B4-BE49-F238E27FC236}">
                <a16:creationId xmlns:a16="http://schemas.microsoft.com/office/drawing/2014/main" id="{55160836-8B8C-440F-B1DE-2A1900A80249}"/>
              </a:ext>
            </a:extLst>
          </p:cNvPr>
          <p:cNvPicPr>
            <a:picLocks noChangeAspect="1"/>
          </p:cNvPicPr>
          <p:nvPr/>
        </p:nvPicPr>
        <p:blipFill>
          <a:blip r:embed="rId3"/>
          <a:stretch>
            <a:fillRect/>
          </a:stretch>
        </p:blipFill>
        <p:spPr>
          <a:xfrm>
            <a:off x="6540993" y="2133601"/>
            <a:ext cx="5420818" cy="3759101"/>
          </a:xfrm>
          <a:prstGeom prst="rect">
            <a:avLst/>
          </a:prstGeom>
        </p:spPr>
      </p:pic>
      <p:sp>
        <p:nvSpPr>
          <p:cNvPr id="5" name="TextBox 4">
            <a:extLst>
              <a:ext uri="{FF2B5EF4-FFF2-40B4-BE49-F238E27FC236}">
                <a16:creationId xmlns:a16="http://schemas.microsoft.com/office/drawing/2014/main" id="{C036B070-13DA-47DB-AAFD-BEEA06E0575B}"/>
              </a:ext>
            </a:extLst>
          </p:cNvPr>
          <p:cNvSpPr txBox="1"/>
          <p:nvPr/>
        </p:nvSpPr>
        <p:spPr>
          <a:xfrm>
            <a:off x="152400" y="2068076"/>
            <a:ext cx="39305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2017 Road Conditions </a:t>
            </a:r>
          </a:p>
        </p:txBody>
      </p:sp>
    </p:spTree>
    <p:extLst>
      <p:ext uri="{BB962C8B-B14F-4D97-AF65-F5344CB8AC3E}">
        <p14:creationId xmlns:p14="http://schemas.microsoft.com/office/powerpoint/2010/main" val="39132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A1E16-E35F-47DA-9A39-2D14B74E25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B167E-EA96-4147-81DE-549160052C2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D294CCA-C68B-4316-9358-C313A20A5CF9}"/>
              </a:ext>
            </a:extLst>
          </p:cNvPr>
          <p:cNvPicPr>
            <a:picLocks noChangeAspect="1"/>
          </p:cNvPicPr>
          <p:nvPr/>
        </p:nvPicPr>
        <p:blipFill>
          <a:blip r:embed="rId2"/>
          <a:stretch>
            <a:fillRect/>
          </a:stretch>
        </p:blipFill>
        <p:spPr>
          <a:xfrm>
            <a:off x="1588" y="1676400"/>
            <a:ext cx="6323012" cy="3733800"/>
          </a:xfrm>
          <a:prstGeom prst="rect">
            <a:avLst/>
          </a:prstGeom>
        </p:spPr>
      </p:pic>
      <p:sp>
        <p:nvSpPr>
          <p:cNvPr id="4" name="TextBox 3">
            <a:extLst>
              <a:ext uri="{FF2B5EF4-FFF2-40B4-BE49-F238E27FC236}">
                <a16:creationId xmlns:a16="http://schemas.microsoft.com/office/drawing/2014/main" id="{B1708D38-D190-418F-826A-2B75B1B22F70}"/>
              </a:ext>
            </a:extLst>
          </p:cNvPr>
          <p:cNvSpPr txBox="1"/>
          <p:nvPr/>
        </p:nvSpPr>
        <p:spPr>
          <a:xfrm>
            <a:off x="152400" y="304801"/>
            <a:ext cx="39821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2007 Road Conditions </a:t>
            </a:r>
          </a:p>
        </p:txBody>
      </p:sp>
      <p:pic>
        <p:nvPicPr>
          <p:cNvPr id="5" name="Picture 4">
            <a:extLst>
              <a:ext uri="{FF2B5EF4-FFF2-40B4-BE49-F238E27FC236}">
                <a16:creationId xmlns:a16="http://schemas.microsoft.com/office/drawing/2014/main" id="{8C2D732D-1BC4-4ACF-BAB6-8FEA2689AA40}"/>
              </a:ext>
            </a:extLst>
          </p:cNvPr>
          <p:cNvPicPr>
            <a:picLocks noChangeAspect="1"/>
          </p:cNvPicPr>
          <p:nvPr/>
        </p:nvPicPr>
        <p:blipFill>
          <a:blip r:embed="rId3"/>
          <a:stretch>
            <a:fillRect/>
          </a:stretch>
        </p:blipFill>
        <p:spPr>
          <a:xfrm>
            <a:off x="6332538" y="1194375"/>
            <a:ext cx="5640424" cy="4063424"/>
          </a:xfrm>
          <a:prstGeom prst="rect">
            <a:avLst/>
          </a:prstGeom>
        </p:spPr>
      </p:pic>
    </p:spTree>
    <p:extLst>
      <p:ext uri="{BB962C8B-B14F-4D97-AF65-F5344CB8AC3E}">
        <p14:creationId xmlns:p14="http://schemas.microsoft.com/office/powerpoint/2010/main" val="18760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CF872-2893-4888-ADC8-6A1EE4887C1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129" y="0"/>
            <a:ext cx="4437529" cy="6337426"/>
          </a:xfrm>
          <a:prstGeom prst="rect">
            <a:avLst/>
          </a:prstGeom>
        </p:spPr>
      </p:pic>
    </p:spTree>
    <p:extLst>
      <p:ext uri="{BB962C8B-B14F-4D97-AF65-F5344CB8AC3E}">
        <p14:creationId xmlns:p14="http://schemas.microsoft.com/office/powerpoint/2010/main" val="2529596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CF872-2893-4888-ADC8-6A1EE4887C1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0" y="0"/>
            <a:ext cx="8875059" cy="6274051"/>
          </a:xfrm>
          <a:prstGeom prst="rect">
            <a:avLst/>
          </a:prstGeom>
        </p:spPr>
      </p:pic>
    </p:spTree>
    <p:extLst>
      <p:ext uri="{BB962C8B-B14F-4D97-AF65-F5344CB8AC3E}">
        <p14:creationId xmlns:p14="http://schemas.microsoft.com/office/powerpoint/2010/main" val="960563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50DF1-D54F-4DF7-BC33-5F857559CC13}"/>
              </a:ext>
            </a:extLst>
          </p:cNvPr>
          <p:cNvSpPr>
            <a:spLocks noGrp="1"/>
          </p:cNvSpPr>
          <p:nvPr>
            <p:ph type="sldNum" sz="quarter" idx="12"/>
          </p:nvPr>
        </p:nvSpPr>
        <p:spPr/>
        <p:txBody>
          <a:bodyPr/>
          <a:lstStyle/>
          <a:p>
            <a:fld id="{354CF872-2893-4888-ADC8-6A1EE4887C1E}" type="slidenum">
              <a:rPr lang="en-US" smtClean="0"/>
              <a:t>39</a:t>
            </a:fld>
            <a:endParaRPr lang="en-US" dirty="0"/>
          </a:p>
        </p:txBody>
      </p:sp>
      <p:sp>
        <p:nvSpPr>
          <p:cNvPr id="4" name="TextBox 3">
            <a:extLst>
              <a:ext uri="{FF2B5EF4-FFF2-40B4-BE49-F238E27FC236}">
                <a16:creationId xmlns:a16="http://schemas.microsoft.com/office/drawing/2014/main" id="{3238D717-88E5-4D59-BC92-1CE6A6D70CF9}"/>
              </a:ext>
            </a:extLst>
          </p:cNvPr>
          <p:cNvSpPr txBox="1"/>
          <p:nvPr/>
        </p:nvSpPr>
        <p:spPr>
          <a:xfrm>
            <a:off x="3685032" y="694944"/>
            <a:ext cx="5230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Anticipated Debt for Road Paving- pending approval</a:t>
            </a:r>
          </a:p>
        </p:txBody>
      </p:sp>
      <p:pic>
        <p:nvPicPr>
          <p:cNvPr id="5" name="Picture 4">
            <a:extLst>
              <a:ext uri="{FF2B5EF4-FFF2-40B4-BE49-F238E27FC236}">
                <a16:creationId xmlns:a16="http://schemas.microsoft.com/office/drawing/2014/main" id="{4B72B584-739B-4B5D-A061-42C8217C517C}"/>
              </a:ext>
            </a:extLst>
          </p:cNvPr>
          <p:cNvPicPr>
            <a:picLocks noChangeAspect="1"/>
          </p:cNvPicPr>
          <p:nvPr/>
        </p:nvPicPr>
        <p:blipFill>
          <a:blip r:embed="rId2"/>
          <a:stretch>
            <a:fillRect/>
          </a:stretch>
        </p:blipFill>
        <p:spPr>
          <a:xfrm>
            <a:off x="3145537" y="1538287"/>
            <a:ext cx="6016752" cy="4524185"/>
          </a:xfrm>
          <a:prstGeom prst="rect">
            <a:avLst/>
          </a:prstGeom>
        </p:spPr>
      </p:pic>
    </p:spTree>
    <p:extLst>
      <p:ext uri="{BB962C8B-B14F-4D97-AF65-F5344CB8AC3E}">
        <p14:creationId xmlns:p14="http://schemas.microsoft.com/office/powerpoint/2010/main" val="128417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478" y="788450"/>
            <a:ext cx="10944385" cy="1477328"/>
          </a:xfrm>
          <a:prstGeom prst="rect">
            <a:avLst/>
          </a:prstGeom>
        </p:spPr>
        <p:txBody>
          <a:bodyPr wrap="square">
            <a:spAutoFit/>
          </a:bodyPr>
          <a:lstStyle/>
          <a:p>
            <a:pPr algn="just"/>
            <a:r>
              <a:rPr lang="en-US" dirty="0">
                <a:solidFill>
                  <a:prstClr val="black"/>
                </a:solidFill>
                <a:latin typeface="Times New Roman" panose="02020603050405020304" pitchFamily="18" charset="0"/>
                <a:ea typeface="Times New Roman" panose="02020603050405020304" pitchFamily="18" charset="0"/>
              </a:rPr>
              <a:t>To support the 2020-2021 fiscal year appropriation, a property tax rate of $8.20 per thousand dollars of assessed valuation will be necessary.  This includes a rate increase of .15 cents from the 2020 fiscal year rate of $8.05.  The distribution of the rate for Municipal Operations will require an increase from</a:t>
            </a:r>
            <a:r>
              <a:rPr lang="en-US" dirty="0">
                <a:solidFill>
                  <a:srgbClr val="FF0000"/>
                </a:solidFill>
                <a:latin typeface="Times New Roman" panose="02020603050405020304" pitchFamily="18" charset="0"/>
                <a:ea typeface="Times New Roman" panose="02020603050405020304" pitchFamily="18" charset="0"/>
              </a:rPr>
              <a:t> </a:t>
            </a:r>
            <a:r>
              <a:rPr lang="en-US" dirty="0">
                <a:solidFill>
                  <a:prstClr val="black"/>
                </a:solidFill>
                <a:latin typeface="Times New Roman" panose="02020603050405020304" pitchFamily="18" charset="0"/>
                <a:ea typeface="Times New Roman" panose="02020603050405020304" pitchFamily="18" charset="0"/>
              </a:rPr>
              <a:t>$3.27 in FY 2020 to the revised rate of $</a:t>
            </a:r>
            <a:r>
              <a:rPr lang="en-US" dirty="0">
                <a:latin typeface="Times New Roman" panose="02020603050405020304" pitchFamily="18" charset="0"/>
                <a:ea typeface="Times New Roman" panose="02020603050405020304" pitchFamily="18" charset="0"/>
              </a:rPr>
              <a:t>3.39</a:t>
            </a:r>
            <a:r>
              <a:rPr lang="en-US" dirty="0">
                <a:solidFill>
                  <a:prstClr val="black"/>
                </a:solidFill>
                <a:latin typeface="Times New Roman" panose="02020603050405020304" pitchFamily="18" charset="0"/>
                <a:ea typeface="Times New Roman" panose="02020603050405020304" pitchFamily="18" charset="0"/>
              </a:rPr>
              <a:t> in FY2021 or an increase of $.12 or 3.65%. The School Department will realize a rate increase from $4.78 in FY 2020 to $4.81 in FY 2021, an increase of </a:t>
            </a:r>
            <a:r>
              <a:rPr lang="en-US" dirty="0">
                <a:latin typeface="Times New Roman" panose="02020603050405020304" pitchFamily="18" charset="0"/>
                <a:ea typeface="Times New Roman" panose="02020603050405020304" pitchFamily="18" charset="0"/>
              </a:rPr>
              <a:t>$.03 or .58%</a:t>
            </a:r>
            <a:r>
              <a:rPr lang="en-US" dirty="0">
                <a:solidFill>
                  <a:srgbClr val="FF0000"/>
                </a:solidFill>
                <a:latin typeface="Times New Roman" panose="02020603050405020304" pitchFamily="18" charset="0"/>
                <a:ea typeface="Times New Roman" panose="02020603050405020304" pitchFamily="18" charset="0"/>
              </a:rPr>
              <a:t>   </a:t>
            </a:r>
            <a:endParaRPr lang="en-US" sz="1400" dirty="0">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48478" y="254264"/>
            <a:ext cx="7503459" cy="523220"/>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PROPERTY TAX PROGRAM </a:t>
            </a:r>
          </a:p>
        </p:txBody>
      </p:sp>
      <p:sp>
        <p:nvSpPr>
          <p:cNvPr id="5" name="Slide Number Placeholder 4"/>
          <p:cNvSpPr>
            <a:spLocks noGrp="1"/>
          </p:cNvSpPr>
          <p:nvPr>
            <p:ph type="sldNum" sz="quarter" idx="12"/>
          </p:nvPr>
        </p:nvSpPr>
        <p:spPr/>
        <p:txBody>
          <a:bodyPr/>
          <a:lstStyle/>
          <a:p>
            <a:fld id="{354CF872-2893-4888-ADC8-6A1EE4887C1E}" type="slidenum">
              <a:rPr lang="en-US" smtClean="0"/>
              <a:pPr/>
              <a:t>4</a:t>
            </a:fld>
            <a:endParaRPr lang="en-US" dirty="0"/>
          </a:p>
        </p:txBody>
      </p:sp>
      <p:pic>
        <p:nvPicPr>
          <p:cNvPr id="3" name="Picture 2">
            <a:extLst>
              <a:ext uri="{FF2B5EF4-FFF2-40B4-BE49-F238E27FC236}">
                <a16:creationId xmlns:a16="http://schemas.microsoft.com/office/drawing/2014/main" id="{D87800F5-73F0-420B-A733-6553DBAD6472}"/>
              </a:ext>
            </a:extLst>
          </p:cNvPr>
          <p:cNvPicPr>
            <a:picLocks noChangeAspect="1"/>
          </p:cNvPicPr>
          <p:nvPr/>
        </p:nvPicPr>
        <p:blipFill>
          <a:blip r:embed="rId3"/>
          <a:stretch>
            <a:fillRect/>
          </a:stretch>
        </p:blipFill>
        <p:spPr>
          <a:xfrm>
            <a:off x="2130552" y="2340864"/>
            <a:ext cx="7278624" cy="3822192"/>
          </a:xfrm>
          <a:prstGeom prst="rect">
            <a:avLst/>
          </a:prstGeom>
        </p:spPr>
      </p:pic>
    </p:spTree>
    <p:extLst>
      <p:ext uri="{BB962C8B-B14F-4D97-AF65-F5344CB8AC3E}">
        <p14:creationId xmlns:p14="http://schemas.microsoft.com/office/powerpoint/2010/main" val="2721909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7EEB88-8948-4B0C-AA3C-94D49488B133}"/>
              </a:ext>
            </a:extLst>
          </p:cNvPr>
          <p:cNvSpPr>
            <a:spLocks noGrp="1"/>
          </p:cNvSpPr>
          <p:nvPr>
            <p:ph type="sldNum" sz="quarter" idx="12"/>
          </p:nvPr>
        </p:nvSpPr>
        <p:spPr/>
        <p:txBody>
          <a:bodyPr/>
          <a:lstStyle/>
          <a:p>
            <a:fld id="{354CF872-2893-4888-ADC8-6A1EE4887C1E}" type="slidenum">
              <a:rPr lang="en-US" smtClean="0"/>
              <a:t>40</a:t>
            </a:fld>
            <a:endParaRPr lang="en-US" dirty="0"/>
          </a:p>
        </p:txBody>
      </p:sp>
      <p:pic>
        <p:nvPicPr>
          <p:cNvPr id="3" name="Picture 2">
            <a:extLst>
              <a:ext uri="{FF2B5EF4-FFF2-40B4-BE49-F238E27FC236}">
                <a16:creationId xmlns:a16="http://schemas.microsoft.com/office/drawing/2014/main" id="{EA9B533E-123C-4C3A-904D-FF8BA1A8AA13}"/>
              </a:ext>
            </a:extLst>
          </p:cNvPr>
          <p:cNvPicPr>
            <a:picLocks noChangeAspect="1"/>
          </p:cNvPicPr>
          <p:nvPr/>
        </p:nvPicPr>
        <p:blipFill>
          <a:blip r:embed="rId2"/>
          <a:stretch>
            <a:fillRect/>
          </a:stretch>
        </p:blipFill>
        <p:spPr>
          <a:xfrm>
            <a:off x="3063240" y="850391"/>
            <a:ext cx="5404104" cy="5483733"/>
          </a:xfrm>
          <a:prstGeom prst="rect">
            <a:avLst/>
          </a:prstGeom>
        </p:spPr>
      </p:pic>
      <p:sp>
        <p:nvSpPr>
          <p:cNvPr id="4" name="TextBox 3">
            <a:extLst>
              <a:ext uri="{FF2B5EF4-FFF2-40B4-BE49-F238E27FC236}">
                <a16:creationId xmlns:a16="http://schemas.microsoft.com/office/drawing/2014/main" id="{E8FD1F9B-7CE3-42B0-BD2B-086FDA283A6E}"/>
              </a:ext>
            </a:extLst>
          </p:cNvPr>
          <p:cNvSpPr txBox="1"/>
          <p:nvPr/>
        </p:nvSpPr>
        <p:spPr>
          <a:xfrm>
            <a:off x="3209545" y="402336"/>
            <a:ext cx="55046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Anticipated debt for Library project – pending approval</a:t>
            </a:r>
          </a:p>
        </p:txBody>
      </p:sp>
    </p:spTree>
    <p:extLst>
      <p:ext uri="{BB962C8B-B14F-4D97-AF65-F5344CB8AC3E}">
        <p14:creationId xmlns:p14="http://schemas.microsoft.com/office/powerpoint/2010/main" val="2336892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4CF872-2893-4888-ADC8-6A1EE4887C1E}" type="slidenum">
              <a:rPr lang="en-US" smtClean="0"/>
              <a:t>41</a:t>
            </a:fld>
            <a:endParaRPr lang="en-US" dirty="0"/>
          </a:p>
        </p:txBody>
      </p:sp>
      <p:sp>
        <p:nvSpPr>
          <p:cNvPr id="3" name="TextBox 2"/>
          <p:cNvSpPr txBox="1"/>
          <p:nvPr/>
        </p:nvSpPr>
        <p:spPr>
          <a:xfrm>
            <a:off x="3452701" y="1562100"/>
            <a:ext cx="5222905" cy="1938992"/>
          </a:xfrm>
          <a:prstGeom prst="rect">
            <a:avLst/>
          </a:prstGeom>
          <a:noFill/>
        </p:spPr>
        <p:txBody>
          <a:bodyPr wrap="none" rtlCol="0">
            <a:spAutoFit/>
          </a:bodyPr>
          <a:lstStyle/>
          <a:p>
            <a:pPr algn="ctr"/>
            <a:r>
              <a:rPr lang="en-US" sz="4000" b="1" dirty="0">
                <a:latin typeface="Arabic Typesetting" panose="03020402040406030203" pitchFamily="66" charset="-78"/>
                <a:cs typeface="Arabic Typesetting" panose="03020402040406030203" pitchFamily="66" charset="-78"/>
              </a:rPr>
              <a:t>FINAL SLIDE </a:t>
            </a:r>
          </a:p>
          <a:p>
            <a:pPr algn="ctr"/>
            <a:endParaRPr lang="en-US" sz="4000" b="1" dirty="0">
              <a:latin typeface="Arabic Typesetting" panose="03020402040406030203" pitchFamily="66" charset="-78"/>
              <a:cs typeface="Arabic Typesetting" panose="03020402040406030203" pitchFamily="66" charset="-78"/>
            </a:endParaRPr>
          </a:p>
          <a:p>
            <a:pPr algn="ctr"/>
            <a:r>
              <a:rPr lang="en-US" sz="4000" b="1" dirty="0">
                <a:latin typeface="Arabic Typesetting" panose="03020402040406030203" pitchFamily="66" charset="-78"/>
                <a:cs typeface="Arabic Typesetting" panose="03020402040406030203" pitchFamily="66" charset="-78"/>
              </a:rPr>
              <a:t>Operating Budget Work Session #1</a:t>
            </a:r>
          </a:p>
        </p:txBody>
      </p:sp>
    </p:spTree>
    <p:extLst>
      <p:ext uri="{BB962C8B-B14F-4D97-AF65-F5344CB8AC3E}">
        <p14:creationId xmlns:p14="http://schemas.microsoft.com/office/powerpoint/2010/main" val="3577360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4CF872-2893-4888-ADC8-6A1EE4887C1E}" type="slidenum">
              <a:rPr lang="en-US" smtClean="0"/>
              <a:t>42</a:t>
            </a:fld>
            <a:endParaRPr lang="en-US" dirty="0"/>
          </a:p>
        </p:txBody>
      </p:sp>
      <p:sp>
        <p:nvSpPr>
          <p:cNvPr id="3" name="TextBox 2"/>
          <p:cNvSpPr txBox="1"/>
          <p:nvPr/>
        </p:nvSpPr>
        <p:spPr>
          <a:xfrm>
            <a:off x="1943100" y="1228725"/>
            <a:ext cx="9096375" cy="3170099"/>
          </a:xfrm>
          <a:prstGeom prst="rect">
            <a:avLst/>
          </a:prstGeom>
          <a:noFill/>
        </p:spPr>
        <p:txBody>
          <a:bodyPr wrap="square" rtlCol="0">
            <a:spAutoFit/>
          </a:bodyPr>
          <a:lstStyle/>
          <a:p>
            <a:pPr algn="ctr"/>
            <a:r>
              <a:rPr lang="en-US" sz="4000" b="1" dirty="0">
                <a:latin typeface="Arabic Typesetting" panose="03020402040406030203" pitchFamily="66" charset="-78"/>
                <a:cs typeface="Arabic Typesetting" panose="03020402040406030203" pitchFamily="66" charset="-78"/>
              </a:rPr>
              <a:t>OPERATING BUDGET PRESENTATION</a:t>
            </a:r>
          </a:p>
          <a:p>
            <a:pPr algn="ctr"/>
            <a:endParaRPr lang="en-US" sz="4000" b="1" dirty="0">
              <a:latin typeface="Arabic Typesetting" panose="03020402040406030203" pitchFamily="66" charset="-78"/>
              <a:cs typeface="Arabic Typesetting" panose="03020402040406030203" pitchFamily="66" charset="-78"/>
            </a:endParaRPr>
          </a:p>
          <a:p>
            <a:pPr algn="ctr"/>
            <a:r>
              <a:rPr lang="en-US" sz="4000" b="1" dirty="0">
                <a:latin typeface="Arabic Typesetting" panose="03020402040406030203" pitchFamily="66" charset="-78"/>
                <a:cs typeface="Arabic Typesetting" panose="03020402040406030203" pitchFamily="66" charset="-78"/>
              </a:rPr>
              <a:t>SESSION #2</a:t>
            </a:r>
          </a:p>
          <a:p>
            <a:pPr algn="ctr"/>
            <a:endParaRPr lang="en-US" sz="4000" b="1" dirty="0">
              <a:latin typeface="Arabic Typesetting" panose="03020402040406030203" pitchFamily="66" charset="-78"/>
              <a:cs typeface="Arabic Typesetting" panose="03020402040406030203" pitchFamily="66" charset="-78"/>
            </a:endParaRPr>
          </a:p>
          <a:p>
            <a:pPr algn="ctr"/>
            <a:r>
              <a:rPr lang="en-US" sz="4000" b="1" dirty="0">
                <a:latin typeface="Arabic Typesetting" panose="03020402040406030203" pitchFamily="66" charset="-78"/>
                <a:cs typeface="Arabic Typesetting" panose="03020402040406030203" pitchFamily="66" charset="-78"/>
              </a:rPr>
              <a:t>March 10, 2020</a:t>
            </a:r>
          </a:p>
        </p:txBody>
      </p:sp>
    </p:spTree>
    <p:extLst>
      <p:ext uri="{BB962C8B-B14F-4D97-AF65-F5344CB8AC3E}">
        <p14:creationId xmlns:p14="http://schemas.microsoft.com/office/powerpoint/2010/main" val="44733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9922" y="-125820"/>
            <a:ext cx="10647947" cy="6678751"/>
          </a:xfrm>
          <a:prstGeom prst="rect">
            <a:avLst/>
          </a:prstGeom>
        </p:spPr>
        <p:txBody>
          <a:bodyPr wrap="square">
            <a:spAutoFit/>
          </a:bodyPr>
          <a:lstStyle/>
          <a:p>
            <a:pPr algn="ctr"/>
            <a:endParaRPr lang="en-US" sz="1100" b="1" dirty="0">
              <a:latin typeface="Arabic Typesetting" panose="03020402040406030203" pitchFamily="66" charset="-78"/>
              <a:cs typeface="Arabic Typesetting" panose="03020402040406030203" pitchFamily="66" charset="-78"/>
            </a:endParaRPr>
          </a:p>
          <a:p>
            <a:pPr algn="ctr"/>
            <a:r>
              <a:rPr lang="en-US" sz="4000" b="1" dirty="0">
                <a:latin typeface="Arabic Typesetting" panose="03020402040406030203" pitchFamily="66" charset="-78"/>
                <a:cs typeface="Arabic Typesetting" panose="03020402040406030203" pitchFamily="66" charset="-78"/>
              </a:rPr>
              <a:t>Operating Budget Work Session #2</a:t>
            </a:r>
          </a:p>
          <a:p>
            <a:pPr algn="ctr"/>
            <a:r>
              <a:rPr lang="en-US" sz="4000" b="1" dirty="0">
                <a:latin typeface="Arabic Typesetting" panose="03020402040406030203" pitchFamily="66" charset="-78"/>
                <a:cs typeface="Arabic Typesetting" panose="03020402040406030203" pitchFamily="66" charset="-78"/>
              </a:rPr>
              <a:t>Tuesday, March 10, 2020</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Probate Clerk (pg. 3)</a:t>
            </a:r>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Election &amp; Town Meetings (pg. 4)</a:t>
            </a:r>
          </a:p>
          <a:p>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Clerk &amp; Records (pg. 6)</a:t>
            </a:r>
          </a:p>
          <a:p>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Planning (pg. 7)</a:t>
            </a:r>
          </a:p>
          <a:p>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Tax Assessor (pg. 11)</a:t>
            </a:r>
          </a:p>
          <a:p>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Police Protection/EMA (pg. 14)</a:t>
            </a:r>
          </a:p>
          <a:p>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Fire Protection (pg. 15)</a:t>
            </a:r>
          </a:p>
          <a:p>
            <a:endParaRPr lang="en-US" sz="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Senior Services (pg. 21)</a:t>
            </a:r>
          </a:p>
          <a:p>
            <a:endParaRPr lang="en-US" sz="1200" b="1" dirty="0">
              <a:latin typeface="Times New Roman" panose="02020603050405020304" pitchFamily="18" charset="0"/>
              <a:cs typeface="Times New Roman" panose="02020603050405020304" pitchFamily="18" charset="0"/>
            </a:endParaRPr>
          </a:p>
          <a:p>
            <a:pPr algn="ctr"/>
            <a:endParaRPr lang="en-US" sz="4000" dirty="0">
              <a:latin typeface="Arabic Typesetting" panose="03020402040406030203" pitchFamily="66" charset="-7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354CF872-2893-4888-ADC8-6A1EE4887C1E}" type="slidenum">
              <a:rPr lang="en-US" smtClean="0"/>
              <a:t>43</a:t>
            </a:fld>
            <a:endParaRPr lang="en-US" dirty="0"/>
          </a:p>
        </p:txBody>
      </p:sp>
    </p:spTree>
    <p:extLst>
      <p:ext uri="{BB962C8B-B14F-4D97-AF65-F5344CB8AC3E}">
        <p14:creationId xmlns:p14="http://schemas.microsoft.com/office/powerpoint/2010/main" val="3847700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C1E4A-5626-407E-B3C1-68C74AD3CEE9}"/>
              </a:ext>
            </a:extLst>
          </p:cNvPr>
          <p:cNvSpPr>
            <a:spLocks noGrp="1"/>
          </p:cNvSpPr>
          <p:nvPr>
            <p:ph type="sldNum" sz="quarter" idx="12"/>
          </p:nvPr>
        </p:nvSpPr>
        <p:spPr/>
        <p:txBody>
          <a:bodyPr/>
          <a:lstStyle/>
          <a:p>
            <a:fld id="{354CF872-2893-4888-ADC8-6A1EE4887C1E}" type="slidenum">
              <a:rPr lang="en-US" smtClean="0"/>
              <a:t>44</a:t>
            </a:fld>
            <a:endParaRPr lang="en-US" dirty="0"/>
          </a:p>
        </p:txBody>
      </p:sp>
      <p:pic>
        <p:nvPicPr>
          <p:cNvPr id="3" name="Picture 2">
            <a:extLst>
              <a:ext uri="{FF2B5EF4-FFF2-40B4-BE49-F238E27FC236}">
                <a16:creationId xmlns:a16="http://schemas.microsoft.com/office/drawing/2014/main" id="{5213FFB0-E9F5-4930-84EF-51E563077B0E}"/>
              </a:ext>
            </a:extLst>
          </p:cNvPr>
          <p:cNvPicPr>
            <a:picLocks noChangeAspect="1"/>
          </p:cNvPicPr>
          <p:nvPr/>
        </p:nvPicPr>
        <p:blipFill>
          <a:blip r:embed="rId2"/>
          <a:stretch>
            <a:fillRect/>
          </a:stretch>
        </p:blipFill>
        <p:spPr>
          <a:xfrm>
            <a:off x="295275" y="713233"/>
            <a:ext cx="11601450" cy="2715768"/>
          </a:xfrm>
          <a:prstGeom prst="rect">
            <a:avLst/>
          </a:prstGeom>
        </p:spPr>
      </p:pic>
      <p:sp>
        <p:nvSpPr>
          <p:cNvPr id="5" name="TextBox 4">
            <a:extLst>
              <a:ext uri="{FF2B5EF4-FFF2-40B4-BE49-F238E27FC236}">
                <a16:creationId xmlns:a16="http://schemas.microsoft.com/office/drawing/2014/main" id="{C6C0783E-EBF9-4FB2-AC9D-2694ABBC821B}"/>
              </a:ext>
            </a:extLst>
          </p:cNvPr>
          <p:cNvSpPr txBox="1"/>
          <p:nvPr/>
        </p:nvSpPr>
        <p:spPr>
          <a:xfrm>
            <a:off x="1152144" y="4242816"/>
            <a:ext cx="729691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Probate Court: </a:t>
            </a:r>
            <a:r>
              <a:rPr lang="en-US" dirty="0">
                <a:latin typeface="Times New Roman" panose="02020603050405020304" pitchFamily="18" charset="0"/>
                <a:cs typeface="Times New Roman" panose="02020603050405020304" pitchFamily="18" charset="0"/>
              </a:rPr>
              <a:t>Salary increase and decrease due to spending trends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59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BB853D-00A4-429E-BCC8-71D19BD42750}"/>
              </a:ext>
            </a:extLst>
          </p:cNvPr>
          <p:cNvSpPr>
            <a:spLocks noGrp="1"/>
          </p:cNvSpPr>
          <p:nvPr>
            <p:ph type="sldNum" sz="quarter" idx="12"/>
          </p:nvPr>
        </p:nvSpPr>
        <p:spPr/>
        <p:txBody>
          <a:bodyPr/>
          <a:lstStyle/>
          <a:p>
            <a:fld id="{354CF872-2893-4888-ADC8-6A1EE4887C1E}" type="slidenum">
              <a:rPr lang="en-US" smtClean="0"/>
              <a:t>45</a:t>
            </a:fld>
            <a:endParaRPr lang="en-US" dirty="0"/>
          </a:p>
        </p:txBody>
      </p:sp>
      <p:pic>
        <p:nvPicPr>
          <p:cNvPr id="3" name="Picture 2">
            <a:extLst>
              <a:ext uri="{FF2B5EF4-FFF2-40B4-BE49-F238E27FC236}">
                <a16:creationId xmlns:a16="http://schemas.microsoft.com/office/drawing/2014/main" id="{FCCE85C8-3967-4B48-AB92-108D1593F30A}"/>
              </a:ext>
            </a:extLst>
          </p:cNvPr>
          <p:cNvPicPr>
            <a:picLocks noChangeAspect="1"/>
          </p:cNvPicPr>
          <p:nvPr/>
        </p:nvPicPr>
        <p:blipFill>
          <a:blip r:embed="rId2"/>
          <a:stretch>
            <a:fillRect/>
          </a:stretch>
        </p:blipFill>
        <p:spPr>
          <a:xfrm>
            <a:off x="295275" y="859536"/>
            <a:ext cx="11601450" cy="2898648"/>
          </a:xfrm>
          <a:prstGeom prst="rect">
            <a:avLst/>
          </a:prstGeom>
        </p:spPr>
      </p:pic>
      <p:sp>
        <p:nvSpPr>
          <p:cNvPr id="4" name="TextBox 3">
            <a:extLst>
              <a:ext uri="{FF2B5EF4-FFF2-40B4-BE49-F238E27FC236}">
                <a16:creationId xmlns:a16="http://schemas.microsoft.com/office/drawing/2014/main" id="{F7CD0504-29E4-4B22-AB3D-ACD1699AD882}"/>
              </a:ext>
            </a:extLst>
          </p:cNvPr>
          <p:cNvSpPr txBox="1"/>
          <p:nvPr/>
        </p:nvSpPr>
        <p:spPr>
          <a:xfrm>
            <a:off x="1280160" y="4590288"/>
            <a:ext cx="804611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Election &amp; Town Meetings: </a:t>
            </a:r>
            <a:r>
              <a:rPr lang="en-US" dirty="0">
                <a:latin typeface="Times New Roman" panose="02020603050405020304" pitchFamily="18" charset="0"/>
                <a:cs typeface="Times New Roman" panose="02020603050405020304" pitchFamily="18" charset="0"/>
              </a:rPr>
              <a:t>Increase for the additional elections occurring in FY21</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56551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B42F46-BD15-4C71-ACC7-29AC255E64E9}"/>
              </a:ext>
            </a:extLst>
          </p:cNvPr>
          <p:cNvSpPr>
            <a:spLocks noGrp="1"/>
          </p:cNvSpPr>
          <p:nvPr>
            <p:ph type="sldNum" sz="quarter" idx="12"/>
          </p:nvPr>
        </p:nvSpPr>
        <p:spPr/>
        <p:txBody>
          <a:bodyPr/>
          <a:lstStyle/>
          <a:p>
            <a:fld id="{354CF872-2893-4888-ADC8-6A1EE4887C1E}" type="slidenum">
              <a:rPr lang="en-US" smtClean="0"/>
              <a:t>46</a:t>
            </a:fld>
            <a:endParaRPr lang="en-US" dirty="0"/>
          </a:p>
        </p:txBody>
      </p:sp>
      <p:sp>
        <p:nvSpPr>
          <p:cNvPr id="4" name="TextBox 3">
            <a:extLst>
              <a:ext uri="{FF2B5EF4-FFF2-40B4-BE49-F238E27FC236}">
                <a16:creationId xmlns:a16="http://schemas.microsoft.com/office/drawing/2014/main" id="{72866B81-2B7E-4251-B7BB-00354D794F94}"/>
              </a:ext>
            </a:extLst>
          </p:cNvPr>
          <p:cNvSpPr txBox="1"/>
          <p:nvPr/>
        </p:nvSpPr>
        <p:spPr>
          <a:xfrm>
            <a:off x="1124712" y="4306824"/>
            <a:ext cx="10431061"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Clerk &amp; Records: Decrease to reflect personnel change and re-allocation for Election meetings, slight increase </a:t>
            </a:r>
          </a:p>
          <a:p>
            <a:r>
              <a:rPr lang="en-US" dirty="0">
                <a:latin typeface="Times New Roman" panose="02020603050405020304" pitchFamily="18" charset="0"/>
                <a:cs typeface="Times New Roman" panose="02020603050405020304" pitchFamily="18" charset="0"/>
              </a:rPr>
              <a:t>	              in Fees, Supplies &amp; Dues to reflect trending</a:t>
            </a:r>
          </a:p>
        </p:txBody>
      </p:sp>
      <p:pic>
        <p:nvPicPr>
          <p:cNvPr id="6" name="Picture 5">
            <a:extLst>
              <a:ext uri="{FF2B5EF4-FFF2-40B4-BE49-F238E27FC236}">
                <a16:creationId xmlns:a16="http://schemas.microsoft.com/office/drawing/2014/main" id="{73A2E964-3479-45BC-8746-F8A849DAF77B}"/>
              </a:ext>
            </a:extLst>
          </p:cNvPr>
          <p:cNvPicPr>
            <a:picLocks noChangeAspect="1"/>
          </p:cNvPicPr>
          <p:nvPr/>
        </p:nvPicPr>
        <p:blipFill>
          <a:blip r:embed="rId2"/>
          <a:stretch>
            <a:fillRect/>
          </a:stretch>
        </p:blipFill>
        <p:spPr>
          <a:xfrm>
            <a:off x="295275" y="932689"/>
            <a:ext cx="11601450" cy="2916936"/>
          </a:xfrm>
          <a:prstGeom prst="rect">
            <a:avLst/>
          </a:prstGeom>
        </p:spPr>
      </p:pic>
    </p:spTree>
    <p:extLst>
      <p:ext uri="{BB962C8B-B14F-4D97-AF65-F5344CB8AC3E}">
        <p14:creationId xmlns:p14="http://schemas.microsoft.com/office/powerpoint/2010/main" val="444246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4CF872-2893-4888-ADC8-6A1EE4887C1E}" type="slidenum">
              <a:rPr lang="en-US" smtClean="0"/>
              <a:t>47</a:t>
            </a:fld>
            <a:endParaRPr lang="en-US" dirty="0"/>
          </a:p>
        </p:txBody>
      </p:sp>
      <p:pic>
        <p:nvPicPr>
          <p:cNvPr id="3" name="Picture 2">
            <a:extLst>
              <a:ext uri="{FF2B5EF4-FFF2-40B4-BE49-F238E27FC236}">
                <a16:creationId xmlns:a16="http://schemas.microsoft.com/office/drawing/2014/main" id="{398F1716-ED97-4208-A9E9-118050553519}"/>
              </a:ext>
            </a:extLst>
          </p:cNvPr>
          <p:cNvPicPr>
            <a:picLocks noChangeAspect="1"/>
          </p:cNvPicPr>
          <p:nvPr/>
        </p:nvPicPr>
        <p:blipFill>
          <a:blip r:embed="rId2"/>
          <a:stretch>
            <a:fillRect/>
          </a:stretch>
        </p:blipFill>
        <p:spPr>
          <a:xfrm>
            <a:off x="295275" y="973395"/>
            <a:ext cx="11601450" cy="2536721"/>
          </a:xfrm>
          <a:prstGeom prst="rect">
            <a:avLst/>
          </a:prstGeom>
        </p:spPr>
      </p:pic>
      <p:sp>
        <p:nvSpPr>
          <p:cNvPr id="4" name="TextBox 3">
            <a:extLst>
              <a:ext uri="{FF2B5EF4-FFF2-40B4-BE49-F238E27FC236}">
                <a16:creationId xmlns:a16="http://schemas.microsoft.com/office/drawing/2014/main" id="{ADB39140-DD26-4D0D-9DD0-9CD96D868C85}"/>
              </a:ext>
            </a:extLst>
          </p:cNvPr>
          <p:cNvSpPr txBox="1"/>
          <p:nvPr/>
        </p:nvSpPr>
        <p:spPr>
          <a:xfrm>
            <a:off x="1199535" y="3982065"/>
            <a:ext cx="828303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Planning: </a:t>
            </a:r>
            <a:r>
              <a:rPr lang="en-US" dirty="0">
                <a:latin typeface="Times New Roman" panose="02020603050405020304" pitchFamily="18" charset="0"/>
                <a:cs typeface="Times New Roman" panose="02020603050405020304" pitchFamily="18" charset="0"/>
              </a:rPr>
              <a:t>Salary increase and increase in acct#302 to reflect funding loss from CDBG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318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91CF1-8B73-4DBF-B2F6-B92218697C4A}"/>
              </a:ext>
            </a:extLst>
          </p:cNvPr>
          <p:cNvSpPr>
            <a:spLocks noGrp="1"/>
          </p:cNvSpPr>
          <p:nvPr>
            <p:ph type="sldNum" sz="quarter" idx="12"/>
          </p:nvPr>
        </p:nvSpPr>
        <p:spPr/>
        <p:txBody>
          <a:bodyPr/>
          <a:lstStyle/>
          <a:p>
            <a:fld id="{354CF872-2893-4888-ADC8-6A1EE4887C1E}" type="slidenum">
              <a:rPr lang="en-US" smtClean="0"/>
              <a:t>48</a:t>
            </a:fld>
            <a:endParaRPr lang="en-US" dirty="0"/>
          </a:p>
        </p:txBody>
      </p:sp>
      <p:pic>
        <p:nvPicPr>
          <p:cNvPr id="3" name="Picture 2">
            <a:extLst>
              <a:ext uri="{FF2B5EF4-FFF2-40B4-BE49-F238E27FC236}">
                <a16:creationId xmlns:a16="http://schemas.microsoft.com/office/drawing/2014/main" id="{F52D72D1-E187-4BCA-B7C7-C498EFEF9B29}"/>
              </a:ext>
            </a:extLst>
          </p:cNvPr>
          <p:cNvPicPr>
            <a:picLocks noChangeAspect="1"/>
          </p:cNvPicPr>
          <p:nvPr/>
        </p:nvPicPr>
        <p:blipFill>
          <a:blip r:embed="rId2"/>
          <a:stretch>
            <a:fillRect/>
          </a:stretch>
        </p:blipFill>
        <p:spPr>
          <a:xfrm>
            <a:off x="295275" y="688259"/>
            <a:ext cx="11601450" cy="3028336"/>
          </a:xfrm>
          <a:prstGeom prst="rect">
            <a:avLst/>
          </a:prstGeom>
        </p:spPr>
      </p:pic>
      <p:sp>
        <p:nvSpPr>
          <p:cNvPr id="4" name="TextBox 3">
            <a:extLst>
              <a:ext uri="{FF2B5EF4-FFF2-40B4-BE49-F238E27FC236}">
                <a16:creationId xmlns:a16="http://schemas.microsoft.com/office/drawing/2014/main" id="{FADD61D7-ABF8-416A-A371-AADC7C0D21B4}"/>
              </a:ext>
            </a:extLst>
          </p:cNvPr>
          <p:cNvSpPr txBox="1"/>
          <p:nvPr/>
        </p:nvSpPr>
        <p:spPr>
          <a:xfrm>
            <a:off x="1288026" y="4159045"/>
            <a:ext cx="554324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Tax Assessor: </a:t>
            </a:r>
            <a:r>
              <a:rPr lang="en-US" dirty="0">
                <a:latin typeface="Times New Roman" panose="02020603050405020304" pitchFamily="18" charset="0"/>
                <a:cs typeface="Times New Roman" panose="02020603050405020304" pitchFamily="18" charset="0"/>
              </a:rPr>
              <a:t>Salary increase and decrease in acct#302 </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0899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741CD5-5109-4CF6-965E-CFD80E2A189F}"/>
              </a:ext>
            </a:extLst>
          </p:cNvPr>
          <p:cNvSpPr>
            <a:spLocks noGrp="1"/>
          </p:cNvSpPr>
          <p:nvPr>
            <p:ph type="sldNum" sz="quarter" idx="12"/>
          </p:nvPr>
        </p:nvSpPr>
        <p:spPr/>
        <p:txBody>
          <a:bodyPr/>
          <a:lstStyle/>
          <a:p>
            <a:fld id="{354CF872-2893-4888-ADC8-6A1EE4887C1E}" type="slidenum">
              <a:rPr lang="en-US" smtClean="0"/>
              <a:t>49</a:t>
            </a:fld>
            <a:endParaRPr lang="en-US" dirty="0"/>
          </a:p>
        </p:txBody>
      </p:sp>
      <p:pic>
        <p:nvPicPr>
          <p:cNvPr id="3" name="Picture 2">
            <a:extLst>
              <a:ext uri="{FF2B5EF4-FFF2-40B4-BE49-F238E27FC236}">
                <a16:creationId xmlns:a16="http://schemas.microsoft.com/office/drawing/2014/main" id="{ED17364F-CF85-4A6A-BF39-3E79F2B5D849}"/>
              </a:ext>
            </a:extLst>
          </p:cNvPr>
          <p:cNvPicPr>
            <a:picLocks noChangeAspect="1"/>
          </p:cNvPicPr>
          <p:nvPr/>
        </p:nvPicPr>
        <p:blipFill>
          <a:blip r:embed="rId2"/>
          <a:stretch>
            <a:fillRect/>
          </a:stretch>
        </p:blipFill>
        <p:spPr>
          <a:xfrm>
            <a:off x="295275" y="167148"/>
            <a:ext cx="11601450" cy="6007510"/>
          </a:xfrm>
          <a:prstGeom prst="rect">
            <a:avLst/>
          </a:prstGeom>
        </p:spPr>
      </p:pic>
    </p:spTree>
    <p:extLst>
      <p:ext uri="{BB962C8B-B14F-4D97-AF65-F5344CB8AC3E}">
        <p14:creationId xmlns:p14="http://schemas.microsoft.com/office/powerpoint/2010/main" val="345764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551" y="111184"/>
            <a:ext cx="1822197" cy="461665"/>
          </a:xfrm>
          <a:prstGeom prst="rect">
            <a:avLst/>
          </a:prstGeom>
          <a:noFill/>
        </p:spPr>
        <p:txBody>
          <a:bodyPr wrap="square" rtlCol="0">
            <a:spAutoFit/>
          </a:bodyPr>
          <a:lstStyle/>
          <a:p>
            <a:r>
              <a:rPr lang="en-US" sz="2400" b="1" dirty="0">
                <a:solidFill>
                  <a:prstClr val="black"/>
                </a:solidFill>
                <a:latin typeface="Times New Roman" panose="02020603050405020304" pitchFamily="18" charset="0"/>
                <a:cs typeface="Times New Roman" panose="02020603050405020304" pitchFamily="18" charset="0"/>
              </a:rPr>
              <a:t>TAX LEVY</a:t>
            </a:r>
          </a:p>
        </p:txBody>
      </p:sp>
      <p:sp>
        <p:nvSpPr>
          <p:cNvPr id="8" name="TextBox 7"/>
          <p:cNvSpPr txBox="1"/>
          <p:nvPr/>
        </p:nvSpPr>
        <p:spPr>
          <a:xfrm>
            <a:off x="120103" y="648643"/>
            <a:ext cx="11951794" cy="1015663"/>
          </a:xfrm>
          <a:prstGeom prst="rect">
            <a:avLst/>
          </a:prstGeom>
          <a:noFill/>
        </p:spPr>
        <p:txBody>
          <a:bodyPr wrap="square" rtlCol="0">
            <a:spAutoFit/>
          </a:bodyPr>
          <a:lstStyle/>
          <a:p>
            <a:r>
              <a:rPr lang="en-US" sz="2000" dirty="0">
                <a:solidFill>
                  <a:prstClr val="black"/>
                </a:solidFill>
                <a:latin typeface="Times New Roman" panose="02020603050405020304" pitchFamily="18" charset="0"/>
                <a:cs typeface="Times New Roman" panose="02020603050405020304" pitchFamily="18" charset="0"/>
              </a:rPr>
              <a:t>The balance of the revenues necessary to support the Towns $26 million budget is derived from the local property and motor vehicle taxes.  As reflected in the below spreadsheet, a tax levy of $21,289,708 is proposed for the 2020-2021 fiscal year.  </a:t>
            </a:r>
          </a:p>
        </p:txBody>
      </p:sp>
      <p:sp>
        <p:nvSpPr>
          <p:cNvPr id="9" name="TextBox 8"/>
          <p:cNvSpPr txBox="1"/>
          <p:nvPr/>
        </p:nvSpPr>
        <p:spPr>
          <a:xfrm>
            <a:off x="0" y="4039397"/>
            <a:ext cx="12122345" cy="1323439"/>
          </a:xfrm>
          <a:prstGeom prst="rect">
            <a:avLst/>
          </a:prstGeom>
          <a:noFill/>
        </p:spPr>
        <p:txBody>
          <a:bodyPr wrap="square" rtlCol="0">
            <a:spAutoFit/>
          </a:bodyPr>
          <a:lstStyle/>
          <a:p>
            <a:pPr algn="just"/>
            <a:r>
              <a:rPr lang="en-US" sz="2000" dirty="0">
                <a:solidFill>
                  <a:prstClr val="black"/>
                </a:solidFill>
                <a:latin typeface="Times New Roman" panose="02020603050405020304" pitchFamily="18" charset="0"/>
                <a:cs typeface="Times New Roman" panose="02020603050405020304" pitchFamily="18" charset="0"/>
              </a:rPr>
              <a:t>Under the 4% cap requirement, the maximum tax levy increase the Town could have sought under the existing limit, totaled $21,727,917 or an increase of $835,689.  The proposed budget reflects an increase of $726,143, or a 3.48% increase and $109,546 below the 4% cap limit.</a:t>
            </a:r>
          </a:p>
          <a:p>
            <a:pPr algn="just"/>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54CF872-2893-4888-ADC8-6A1EE4887C1E}" type="slidenum">
              <a:rPr lang="en-US" smtClean="0"/>
              <a:pPr/>
              <a:t>5</a:t>
            </a:fld>
            <a:endParaRPr lang="en-US" dirty="0"/>
          </a:p>
        </p:txBody>
      </p:sp>
      <p:pic>
        <p:nvPicPr>
          <p:cNvPr id="4" name="Picture 3">
            <a:extLst>
              <a:ext uri="{FF2B5EF4-FFF2-40B4-BE49-F238E27FC236}">
                <a16:creationId xmlns:a16="http://schemas.microsoft.com/office/drawing/2014/main" id="{4C3F2574-0683-447D-AB85-01020E70DC07}"/>
              </a:ext>
            </a:extLst>
          </p:cNvPr>
          <p:cNvPicPr>
            <a:picLocks noChangeAspect="1"/>
          </p:cNvPicPr>
          <p:nvPr/>
        </p:nvPicPr>
        <p:blipFill>
          <a:blip r:embed="rId3"/>
          <a:stretch>
            <a:fillRect/>
          </a:stretch>
        </p:blipFill>
        <p:spPr>
          <a:xfrm>
            <a:off x="274320" y="1837925"/>
            <a:ext cx="11722608" cy="2027853"/>
          </a:xfrm>
          <a:prstGeom prst="rect">
            <a:avLst/>
          </a:prstGeom>
        </p:spPr>
      </p:pic>
    </p:spTree>
    <p:extLst>
      <p:ext uri="{BB962C8B-B14F-4D97-AF65-F5344CB8AC3E}">
        <p14:creationId xmlns:p14="http://schemas.microsoft.com/office/powerpoint/2010/main" val="285058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95271-5E8A-4655-92FC-E80EA066E343}"/>
              </a:ext>
            </a:extLst>
          </p:cNvPr>
          <p:cNvSpPr>
            <a:spLocks noGrp="1"/>
          </p:cNvSpPr>
          <p:nvPr>
            <p:ph type="sldNum" sz="quarter" idx="12"/>
          </p:nvPr>
        </p:nvSpPr>
        <p:spPr/>
        <p:txBody>
          <a:bodyPr/>
          <a:lstStyle/>
          <a:p>
            <a:fld id="{354CF872-2893-4888-ADC8-6A1EE4887C1E}" type="slidenum">
              <a:rPr lang="en-US" smtClean="0"/>
              <a:t>50</a:t>
            </a:fld>
            <a:endParaRPr lang="en-US" dirty="0"/>
          </a:p>
        </p:txBody>
      </p:sp>
      <p:sp>
        <p:nvSpPr>
          <p:cNvPr id="3" name="TextBox 2">
            <a:extLst>
              <a:ext uri="{FF2B5EF4-FFF2-40B4-BE49-F238E27FC236}">
                <a16:creationId xmlns:a16="http://schemas.microsoft.com/office/drawing/2014/main" id="{9B955A1F-D9E4-4171-A80B-CD7CCB4D8948}"/>
              </a:ext>
            </a:extLst>
          </p:cNvPr>
          <p:cNvSpPr txBox="1"/>
          <p:nvPr/>
        </p:nvSpPr>
        <p:spPr>
          <a:xfrm>
            <a:off x="231828" y="324881"/>
            <a:ext cx="11521440" cy="840230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Police Protection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Salary/longevity for Police Chief &amp; Dispatchers have been increased to reflect contractual obligation</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Overtime for Dispatch reflects trends since separating from Police OT </a:t>
            </a:r>
          </a:p>
          <a:p>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Salary/longevity/Benefits for  Police Officers have been level funded, increase is steps for 4 officers</a:t>
            </a:r>
          </a:p>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Police Retirement decease for Actually Determined Contribution (ADC) provided by Angell Pension</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Computer software increase to reflect reallocation from other lines to have all software in one account</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Vehicle Insurance increase for premium adjustment</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Telephone slight increase to reflect cost</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Ammunition &amp; Supplies increase for cost and additional firearms proficiency </a:t>
            </a:r>
          </a:p>
          <a:p>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Training increase reflects the number of training sessions to be conducted   </a:t>
            </a: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Equipment increase for computer upgrades</a:t>
            </a:r>
          </a:p>
          <a:p>
            <a:endParaRPr lang="en-US" sz="1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4242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884FF1-18FC-4958-A277-D9736A85C2B6}"/>
              </a:ext>
            </a:extLst>
          </p:cNvPr>
          <p:cNvSpPr>
            <a:spLocks noGrp="1"/>
          </p:cNvSpPr>
          <p:nvPr>
            <p:ph type="sldNum" sz="quarter" idx="12"/>
          </p:nvPr>
        </p:nvSpPr>
        <p:spPr/>
        <p:txBody>
          <a:bodyPr/>
          <a:lstStyle/>
          <a:p>
            <a:fld id="{354CF872-2893-4888-ADC8-6A1EE4887C1E}" type="slidenum">
              <a:rPr lang="en-US" smtClean="0"/>
              <a:t>51</a:t>
            </a:fld>
            <a:endParaRPr lang="en-US" dirty="0"/>
          </a:p>
        </p:txBody>
      </p:sp>
      <p:pic>
        <p:nvPicPr>
          <p:cNvPr id="4" name="Picture 3">
            <a:extLst>
              <a:ext uri="{FF2B5EF4-FFF2-40B4-BE49-F238E27FC236}">
                <a16:creationId xmlns:a16="http://schemas.microsoft.com/office/drawing/2014/main" id="{EF09CFF0-74A5-43B6-A0A8-E5A8F634507C}"/>
              </a:ext>
            </a:extLst>
          </p:cNvPr>
          <p:cNvPicPr>
            <a:picLocks noChangeAspect="1"/>
          </p:cNvPicPr>
          <p:nvPr/>
        </p:nvPicPr>
        <p:blipFill>
          <a:blip r:embed="rId2"/>
          <a:stretch>
            <a:fillRect/>
          </a:stretch>
        </p:blipFill>
        <p:spPr>
          <a:xfrm>
            <a:off x="295275" y="201169"/>
            <a:ext cx="11601450" cy="6126480"/>
          </a:xfrm>
          <a:prstGeom prst="rect">
            <a:avLst/>
          </a:prstGeom>
        </p:spPr>
      </p:pic>
    </p:spTree>
    <p:extLst>
      <p:ext uri="{BB962C8B-B14F-4D97-AF65-F5344CB8AC3E}">
        <p14:creationId xmlns:p14="http://schemas.microsoft.com/office/powerpoint/2010/main" val="71938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DD94BF-CE99-42DF-A850-7E38D9F48FB6}"/>
              </a:ext>
            </a:extLst>
          </p:cNvPr>
          <p:cNvSpPr>
            <a:spLocks noGrp="1"/>
          </p:cNvSpPr>
          <p:nvPr>
            <p:ph type="sldNum" sz="quarter" idx="12"/>
          </p:nvPr>
        </p:nvSpPr>
        <p:spPr/>
        <p:txBody>
          <a:bodyPr/>
          <a:lstStyle/>
          <a:p>
            <a:fld id="{354CF872-2893-4888-ADC8-6A1EE4887C1E}" type="slidenum">
              <a:rPr lang="en-US" smtClean="0"/>
              <a:t>52</a:t>
            </a:fld>
            <a:endParaRPr lang="en-US" dirty="0"/>
          </a:p>
        </p:txBody>
      </p:sp>
      <p:sp>
        <p:nvSpPr>
          <p:cNvPr id="4" name="TextBox 3">
            <a:extLst>
              <a:ext uri="{FF2B5EF4-FFF2-40B4-BE49-F238E27FC236}">
                <a16:creationId xmlns:a16="http://schemas.microsoft.com/office/drawing/2014/main" id="{3672FDAE-760D-41D5-B5E5-A12F9392B235}"/>
              </a:ext>
            </a:extLst>
          </p:cNvPr>
          <p:cNvSpPr txBox="1"/>
          <p:nvPr/>
        </p:nvSpPr>
        <p:spPr>
          <a:xfrm>
            <a:off x="393192" y="415242"/>
            <a:ext cx="8052204" cy="6155531"/>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Fire Protection-</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Salary/benefit increase consistent with others</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FICA reflects actual cost</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Stipend Deputy Fire Chief (2), has not increased since inception</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Fire Inspector paid hourly increase is consistent with others (will make minor adj)</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Incentive Retired Members to reflect actual cost</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Equipment/Safety Maintenance paid hourly increase is consistent with others</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Fees, Supplies, Dues increase for payroll services </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Vehicle Insurance reflects premium increase</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Apparatus &amp; Truck repair increase reflects cost associated with aging fleet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247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52DDDF-0CA0-4E52-9E9F-4F9D14FF860C}"/>
              </a:ext>
            </a:extLst>
          </p:cNvPr>
          <p:cNvSpPr>
            <a:spLocks noGrp="1"/>
          </p:cNvSpPr>
          <p:nvPr>
            <p:ph type="sldNum" sz="quarter" idx="12"/>
          </p:nvPr>
        </p:nvSpPr>
        <p:spPr/>
        <p:txBody>
          <a:bodyPr/>
          <a:lstStyle/>
          <a:p>
            <a:fld id="{354CF872-2893-4888-ADC8-6A1EE4887C1E}" type="slidenum">
              <a:rPr lang="en-US" smtClean="0"/>
              <a:t>53</a:t>
            </a:fld>
            <a:endParaRPr lang="en-US" dirty="0"/>
          </a:p>
        </p:txBody>
      </p:sp>
      <p:pic>
        <p:nvPicPr>
          <p:cNvPr id="3" name="Picture 2">
            <a:extLst>
              <a:ext uri="{FF2B5EF4-FFF2-40B4-BE49-F238E27FC236}">
                <a16:creationId xmlns:a16="http://schemas.microsoft.com/office/drawing/2014/main" id="{B7F38725-820B-46CC-AFB3-78DA8519B806}"/>
              </a:ext>
            </a:extLst>
          </p:cNvPr>
          <p:cNvPicPr>
            <a:picLocks noChangeAspect="1"/>
          </p:cNvPicPr>
          <p:nvPr/>
        </p:nvPicPr>
        <p:blipFill>
          <a:blip r:embed="rId2"/>
          <a:stretch>
            <a:fillRect/>
          </a:stretch>
        </p:blipFill>
        <p:spPr>
          <a:xfrm>
            <a:off x="295275" y="338329"/>
            <a:ext cx="11601450" cy="4114799"/>
          </a:xfrm>
          <a:prstGeom prst="rect">
            <a:avLst/>
          </a:prstGeom>
        </p:spPr>
      </p:pic>
      <p:sp>
        <p:nvSpPr>
          <p:cNvPr id="4" name="TextBox 3">
            <a:extLst>
              <a:ext uri="{FF2B5EF4-FFF2-40B4-BE49-F238E27FC236}">
                <a16:creationId xmlns:a16="http://schemas.microsoft.com/office/drawing/2014/main" id="{9135105D-833F-49B1-A468-EEFD5304B5D0}"/>
              </a:ext>
            </a:extLst>
          </p:cNvPr>
          <p:cNvSpPr txBox="1"/>
          <p:nvPr/>
        </p:nvSpPr>
        <p:spPr>
          <a:xfrm>
            <a:off x="902762" y="4810125"/>
            <a:ext cx="8997696"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Senior Center Operations – </a:t>
            </a:r>
            <a:r>
              <a:rPr lang="en-US" dirty="0">
                <a:latin typeface="Times New Roman" panose="02020603050405020304" pitchFamily="18" charset="0"/>
                <a:cs typeface="Times New Roman" panose="02020603050405020304" pitchFamily="18" charset="0"/>
              </a:rPr>
              <a:t>Salary increase, Advertising increase to promote programs previously paid in Recreation, Premium adjustment for Insurance on the building, decrease/increase in utilities reflect trends</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89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2753" y="3301139"/>
            <a:ext cx="8105613" cy="707886"/>
          </a:xfrm>
          <a:prstGeom prst="rect">
            <a:avLst/>
          </a:prstGeom>
          <a:noFill/>
        </p:spPr>
        <p:txBody>
          <a:bodyPr wrap="square" rtlCol="0">
            <a:spAutoFit/>
          </a:bodyPr>
          <a:lstStyle/>
          <a:p>
            <a:pPr algn="ctr"/>
            <a:r>
              <a:rPr lang="en-US" sz="4000" dirty="0">
                <a:latin typeface="Arabic Typesetting" panose="03020402040406030203" pitchFamily="66" charset="-78"/>
                <a:cs typeface="Arabic Typesetting" panose="03020402040406030203" pitchFamily="66" charset="-78"/>
              </a:rPr>
              <a:t>END - Operating Work Session #2</a:t>
            </a:r>
          </a:p>
        </p:txBody>
      </p:sp>
      <p:sp>
        <p:nvSpPr>
          <p:cNvPr id="4" name="Slide Number Placeholder 3"/>
          <p:cNvSpPr>
            <a:spLocks noGrp="1"/>
          </p:cNvSpPr>
          <p:nvPr>
            <p:ph type="sldNum" sz="quarter" idx="12"/>
          </p:nvPr>
        </p:nvSpPr>
        <p:spPr/>
        <p:txBody>
          <a:bodyPr/>
          <a:lstStyle/>
          <a:p>
            <a:fld id="{354CF872-2893-4888-ADC8-6A1EE4887C1E}" type="slidenum">
              <a:rPr lang="en-US" smtClean="0"/>
              <a:t>54</a:t>
            </a:fld>
            <a:endParaRPr lang="en-US" dirty="0"/>
          </a:p>
        </p:txBody>
      </p:sp>
    </p:spTree>
    <p:extLst>
      <p:ext uri="{BB962C8B-B14F-4D97-AF65-F5344CB8AC3E}">
        <p14:creationId xmlns:p14="http://schemas.microsoft.com/office/powerpoint/2010/main" val="362796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05" y="221211"/>
            <a:ext cx="4959626" cy="523220"/>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TAX RATE HISTORY </a:t>
            </a:r>
          </a:p>
        </p:txBody>
      </p:sp>
      <p:sp>
        <p:nvSpPr>
          <p:cNvPr id="5" name="Rectangle 4"/>
          <p:cNvSpPr/>
          <p:nvPr/>
        </p:nvSpPr>
        <p:spPr>
          <a:xfrm>
            <a:off x="152400" y="3825340"/>
            <a:ext cx="11920330" cy="1058047"/>
          </a:xfrm>
          <a:prstGeom prst="rect">
            <a:avLst/>
          </a:prstGeom>
        </p:spPr>
        <p:txBody>
          <a:bodyPr wrap="square">
            <a:spAutoFit/>
          </a:bodyPr>
          <a:lstStyle/>
          <a:p>
            <a:pPr algn="just">
              <a:lnSpc>
                <a:spcPct val="107000"/>
              </a:lnSpc>
              <a:spcAft>
                <a:spcPts val="800"/>
              </a:spcAft>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tax liability for the average residentially assessed property in the value amounts indicated, reflect an increase based on the proposed $.15 tax rate increase. These figures reflect an increase based on a given property’s assessment not having changed from the prior year.  </a:t>
            </a:r>
          </a:p>
        </p:txBody>
      </p:sp>
      <p:sp>
        <p:nvSpPr>
          <p:cNvPr id="4" name="Slide Number Placeholder 3"/>
          <p:cNvSpPr>
            <a:spLocks noGrp="1"/>
          </p:cNvSpPr>
          <p:nvPr>
            <p:ph type="sldNum" sz="quarter" idx="12"/>
          </p:nvPr>
        </p:nvSpPr>
        <p:spPr/>
        <p:txBody>
          <a:bodyPr/>
          <a:lstStyle/>
          <a:p>
            <a:fld id="{354CF872-2893-4888-ADC8-6A1EE4887C1E}" type="slidenum">
              <a:rPr lang="en-US" smtClean="0"/>
              <a:pPr/>
              <a:t>6</a:t>
            </a:fld>
            <a:endParaRPr lang="en-US" dirty="0"/>
          </a:p>
        </p:txBody>
      </p:sp>
      <p:pic>
        <p:nvPicPr>
          <p:cNvPr id="2" name="Picture 1">
            <a:extLst>
              <a:ext uri="{FF2B5EF4-FFF2-40B4-BE49-F238E27FC236}">
                <a16:creationId xmlns:a16="http://schemas.microsoft.com/office/drawing/2014/main" id="{9AA96007-A0A2-45E9-944D-648BB730703E}"/>
              </a:ext>
            </a:extLst>
          </p:cNvPr>
          <p:cNvPicPr>
            <a:picLocks noChangeAspect="1"/>
          </p:cNvPicPr>
          <p:nvPr/>
        </p:nvPicPr>
        <p:blipFill>
          <a:blip r:embed="rId3"/>
          <a:stretch>
            <a:fillRect/>
          </a:stretch>
        </p:blipFill>
        <p:spPr>
          <a:xfrm>
            <a:off x="356616" y="1152144"/>
            <a:ext cx="11420856" cy="1965959"/>
          </a:xfrm>
          <a:prstGeom prst="rect">
            <a:avLst/>
          </a:prstGeom>
        </p:spPr>
      </p:pic>
    </p:spTree>
    <p:extLst>
      <p:ext uri="{BB962C8B-B14F-4D97-AF65-F5344CB8AC3E}">
        <p14:creationId xmlns:p14="http://schemas.microsoft.com/office/powerpoint/2010/main" val="60578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2BBA0-7C8B-4E3D-9BAA-892EDCFC538B}"/>
              </a:ext>
            </a:extLst>
          </p:cNvPr>
          <p:cNvSpPr>
            <a:spLocks noGrp="1"/>
          </p:cNvSpPr>
          <p:nvPr>
            <p:ph type="sldNum" sz="quarter" idx="12"/>
          </p:nvPr>
        </p:nvSpPr>
        <p:spPr/>
        <p:txBody>
          <a:bodyPr/>
          <a:lstStyle/>
          <a:p>
            <a:fld id="{354CF872-2893-4888-ADC8-6A1EE4887C1E}" type="slidenum">
              <a:rPr lang="en-US" smtClean="0"/>
              <a:t>7</a:t>
            </a:fld>
            <a:endParaRPr lang="en-US" dirty="0"/>
          </a:p>
        </p:txBody>
      </p:sp>
      <p:sp>
        <p:nvSpPr>
          <p:cNvPr id="3" name="TextBox 2">
            <a:extLst>
              <a:ext uri="{FF2B5EF4-FFF2-40B4-BE49-F238E27FC236}">
                <a16:creationId xmlns:a16="http://schemas.microsoft.com/office/drawing/2014/main" id="{E72694DD-2E45-4A77-9013-38A8E0C54FA2}"/>
              </a:ext>
            </a:extLst>
          </p:cNvPr>
          <p:cNvSpPr txBox="1"/>
          <p:nvPr/>
        </p:nvSpPr>
        <p:spPr>
          <a:xfrm>
            <a:off x="306453" y="33090"/>
            <a:ext cx="11885547" cy="163121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Property Tax Impact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Static evaluation of tax rate impact from statistical revaluation on a set series of property values, based on actual and projected rates over a period of several years. </a:t>
            </a:r>
          </a:p>
        </p:txBody>
      </p:sp>
      <p:pic>
        <p:nvPicPr>
          <p:cNvPr id="5" name="Picture 4">
            <a:extLst>
              <a:ext uri="{FF2B5EF4-FFF2-40B4-BE49-F238E27FC236}">
                <a16:creationId xmlns:a16="http://schemas.microsoft.com/office/drawing/2014/main" id="{63B2C1F3-CE3A-438E-A429-058F0DD2B529}"/>
              </a:ext>
            </a:extLst>
          </p:cNvPr>
          <p:cNvPicPr>
            <a:picLocks noChangeAspect="1"/>
          </p:cNvPicPr>
          <p:nvPr/>
        </p:nvPicPr>
        <p:blipFill>
          <a:blip r:embed="rId2"/>
          <a:stretch>
            <a:fillRect/>
          </a:stretch>
        </p:blipFill>
        <p:spPr>
          <a:xfrm>
            <a:off x="1938528" y="1792224"/>
            <a:ext cx="8165592" cy="4288536"/>
          </a:xfrm>
          <a:prstGeom prst="rect">
            <a:avLst/>
          </a:prstGeom>
        </p:spPr>
      </p:pic>
    </p:spTree>
    <p:extLst>
      <p:ext uri="{BB962C8B-B14F-4D97-AF65-F5344CB8AC3E}">
        <p14:creationId xmlns:p14="http://schemas.microsoft.com/office/powerpoint/2010/main" val="285575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026" y="139735"/>
            <a:ext cx="5117262" cy="523220"/>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CAPITAL PROGRAM </a:t>
            </a:r>
          </a:p>
        </p:txBody>
      </p:sp>
      <p:sp>
        <p:nvSpPr>
          <p:cNvPr id="7" name="TextBox 6"/>
          <p:cNvSpPr txBox="1"/>
          <p:nvPr/>
        </p:nvSpPr>
        <p:spPr>
          <a:xfrm>
            <a:off x="200026" y="724510"/>
            <a:ext cx="11725274" cy="1015663"/>
          </a:xfrm>
          <a:prstGeom prst="rect">
            <a:avLst/>
          </a:prstGeom>
          <a:noFill/>
        </p:spPr>
        <p:txBody>
          <a:bodyPr wrap="square" rtlCol="0">
            <a:spAutoFit/>
          </a:bodyPr>
          <a:lstStyle/>
          <a:p>
            <a:pPr algn="just"/>
            <a:r>
              <a:rPr lang="en-US" sz="2000" dirty="0">
                <a:solidFill>
                  <a:prstClr val="black"/>
                </a:solidFill>
                <a:latin typeface="Times New Roman" panose="02020603050405020304" pitchFamily="18" charset="0"/>
                <a:cs typeface="Times New Roman" panose="02020603050405020304" pitchFamily="18" charset="0"/>
              </a:rPr>
              <a:t>In FY 2020-2021, the Municipal Capital Program is proposed at $834,233, reflecting an increase of $22,313</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or 2.75% from the current fiscal year adopted budget of $811,920.  For FY 2020-2021 a program is offered to address existing needs within the community and a few set-asides for upcoming projects.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54CF872-2893-4888-ADC8-6A1EE4887C1E}" type="slidenum">
              <a:rPr lang="en-US" smtClean="0"/>
              <a:pPr/>
              <a:t>8</a:t>
            </a:fld>
            <a:endParaRPr lang="en-US" dirty="0"/>
          </a:p>
        </p:txBody>
      </p:sp>
      <p:pic>
        <p:nvPicPr>
          <p:cNvPr id="2" name="Picture 1">
            <a:extLst>
              <a:ext uri="{FF2B5EF4-FFF2-40B4-BE49-F238E27FC236}">
                <a16:creationId xmlns:a16="http://schemas.microsoft.com/office/drawing/2014/main" id="{0BB24008-8254-4B1D-A850-C3BD95517CC0}"/>
              </a:ext>
            </a:extLst>
          </p:cNvPr>
          <p:cNvPicPr>
            <a:picLocks noChangeAspect="1"/>
          </p:cNvPicPr>
          <p:nvPr/>
        </p:nvPicPr>
        <p:blipFill>
          <a:blip r:embed="rId3"/>
          <a:stretch>
            <a:fillRect/>
          </a:stretch>
        </p:blipFill>
        <p:spPr>
          <a:xfrm>
            <a:off x="1316736" y="2002536"/>
            <a:ext cx="9619488" cy="4023360"/>
          </a:xfrm>
          <a:prstGeom prst="rect">
            <a:avLst/>
          </a:prstGeom>
        </p:spPr>
      </p:pic>
    </p:spTree>
    <p:extLst>
      <p:ext uri="{BB962C8B-B14F-4D97-AF65-F5344CB8AC3E}">
        <p14:creationId xmlns:p14="http://schemas.microsoft.com/office/powerpoint/2010/main" val="263069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034" y="19878"/>
            <a:ext cx="353657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FUND BALANCE</a:t>
            </a:r>
          </a:p>
        </p:txBody>
      </p:sp>
      <p:sp>
        <p:nvSpPr>
          <p:cNvPr id="5" name="TextBox 4"/>
          <p:cNvSpPr txBox="1"/>
          <p:nvPr/>
        </p:nvSpPr>
        <p:spPr>
          <a:xfrm>
            <a:off x="0" y="420386"/>
            <a:ext cx="12191999" cy="1292662"/>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This Unrestricted Fund Balance reserve should amount to no less than two months of regular general fund operating revenues or general fund operating expenditures of 16.67%.  At the end of the FY 2018-2019, the audited general fund unassigned fund balance was $5,377,954 which equaled 21.53% of the total Town &amp; School FY2020 budget.  </a:t>
            </a:r>
          </a:p>
          <a:p>
            <a:pPr algn="just"/>
            <a:endParaRPr lang="en-US" dirty="0"/>
          </a:p>
        </p:txBody>
      </p:sp>
      <p:sp>
        <p:nvSpPr>
          <p:cNvPr id="6" name="Slide Number Placeholder 5"/>
          <p:cNvSpPr>
            <a:spLocks noGrp="1"/>
          </p:cNvSpPr>
          <p:nvPr>
            <p:ph type="sldNum" sz="quarter" idx="12"/>
          </p:nvPr>
        </p:nvSpPr>
        <p:spPr/>
        <p:txBody>
          <a:bodyPr/>
          <a:lstStyle/>
          <a:p>
            <a:fld id="{354CF872-2893-4888-ADC8-6A1EE4887C1E}" type="slidenum">
              <a:rPr lang="en-US" smtClean="0"/>
              <a:t>9</a:t>
            </a:fld>
            <a:endParaRPr lang="en-US" dirty="0"/>
          </a:p>
        </p:txBody>
      </p:sp>
      <p:pic>
        <p:nvPicPr>
          <p:cNvPr id="2" name="Picture 1">
            <a:extLst>
              <a:ext uri="{FF2B5EF4-FFF2-40B4-BE49-F238E27FC236}">
                <a16:creationId xmlns:a16="http://schemas.microsoft.com/office/drawing/2014/main" id="{B5ACE214-2306-4FEB-96E6-61D5844078F6}"/>
              </a:ext>
            </a:extLst>
          </p:cNvPr>
          <p:cNvPicPr>
            <a:picLocks noChangeAspect="1"/>
          </p:cNvPicPr>
          <p:nvPr/>
        </p:nvPicPr>
        <p:blipFill>
          <a:blip r:embed="rId3"/>
          <a:stretch>
            <a:fillRect/>
          </a:stretch>
        </p:blipFill>
        <p:spPr>
          <a:xfrm>
            <a:off x="713232" y="2020824"/>
            <a:ext cx="10945367" cy="4187951"/>
          </a:xfrm>
          <a:prstGeom prst="rect">
            <a:avLst/>
          </a:prstGeom>
        </p:spPr>
      </p:pic>
    </p:spTree>
    <p:extLst>
      <p:ext uri="{BB962C8B-B14F-4D97-AF65-F5344CB8AC3E}">
        <p14:creationId xmlns:p14="http://schemas.microsoft.com/office/powerpoint/2010/main" val="377928981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9620</TotalTime>
  <Words>1524</Words>
  <Application>Microsoft Office PowerPoint</Application>
  <PresentationFormat>Widescreen</PresentationFormat>
  <Paragraphs>227</Paragraphs>
  <Slides>54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Arabic Typesetting</vt:lpstr>
      <vt:lpstr>Arial</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Collins</dc:creator>
  <cp:lastModifiedBy>Christina Collins</cp:lastModifiedBy>
  <cp:revision>1140</cp:revision>
  <cp:lastPrinted>2020-03-10T21:09:26Z</cp:lastPrinted>
  <dcterms:created xsi:type="dcterms:W3CDTF">2015-03-19T16:10:01Z</dcterms:created>
  <dcterms:modified xsi:type="dcterms:W3CDTF">2020-03-10T21:13:48Z</dcterms:modified>
</cp:coreProperties>
</file>