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8" r:id="rId3"/>
    <p:sldId id="259" r:id="rId4"/>
    <p:sldId id="269" r:id="rId5"/>
    <p:sldId id="257" r:id="rId6"/>
    <p:sldId id="260" r:id="rId7"/>
    <p:sldId id="270" r:id="rId8"/>
    <p:sldId id="273" r:id="rId9"/>
    <p:sldId id="271" r:id="rId10"/>
    <p:sldId id="272" r:id="rId11"/>
    <p:sldId id="274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9D614-1FC9-4B06-99FA-54D8081A5FD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E1DF-F4AB-4C89-B46E-2C0CD6025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E1DF-F4AB-4C89-B46E-2C0CD6025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E1DF-F4AB-4C89-B46E-2C0CD6025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E1DF-F4AB-4C89-B46E-2C0CD6025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E1DF-F4AB-4C89-B46E-2C0CD6025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0E1DF-F4AB-4C89-B46E-2C0CD6025A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D420C8-D282-49B4-9A83-7531D0FFE1CD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C1B3FB7-98B6-4D68-9976-D5205CCE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458200" cy="1470025"/>
          </a:xfrm>
        </p:spPr>
        <p:txBody>
          <a:bodyPr/>
          <a:lstStyle/>
          <a:p>
            <a:r>
              <a:rPr lang="en-US" dirty="0" smtClean="0"/>
              <a:t>Prospective Cell Tower Site to Service North End of Jamestown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2362200" cy="1752600"/>
          </a:xfrm>
        </p:spPr>
        <p:txBody>
          <a:bodyPr/>
          <a:lstStyle/>
          <a:p>
            <a:r>
              <a:rPr lang="en-US" dirty="0" smtClean="0"/>
              <a:t>M. Glier</a:t>
            </a:r>
          </a:p>
          <a:p>
            <a:r>
              <a:rPr lang="en-US" dirty="0"/>
              <a:t>J. Lambert</a:t>
            </a:r>
          </a:p>
          <a:p>
            <a:r>
              <a:rPr lang="en-US" dirty="0"/>
              <a:t>A. </a:t>
            </a:r>
            <a:r>
              <a:rPr lang="en-US" dirty="0" err="1" smtClean="0"/>
              <a:t>Wengefeld</a:t>
            </a:r>
            <a:endParaRPr lang="en-US" dirty="0"/>
          </a:p>
          <a:p>
            <a:r>
              <a:rPr lang="en-US" dirty="0"/>
              <a:t>A. Giroux</a:t>
            </a:r>
          </a:p>
        </p:txBody>
      </p:sp>
      <p:pic>
        <p:nvPicPr>
          <p:cNvPr id="4" name="Picture 2" descr="F:\2017\Town Council update 12 2017\Town_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19600"/>
            <a:ext cx="1905000" cy="1918690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086600" y="6172200"/>
            <a:ext cx="17526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8/20/2018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North Main Road </a:t>
            </a:r>
            <a:r>
              <a:rPr lang="en-US" sz="3600" dirty="0"/>
              <a:t>Survey Area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066800"/>
            <a:ext cx="4495800" cy="565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4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East Shore Road Survey </a:t>
            </a:r>
            <a:r>
              <a:rPr lang="en-US" sz="3600" dirty="0"/>
              <a:t>Area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183" y="1066800"/>
            <a:ext cx="4165234" cy="54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4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Site Survey Parcel Coverage Comparisons</a:t>
            </a:r>
            <a:endParaRPr lang="en-US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37418"/>
              </p:ext>
            </p:extLst>
          </p:nvPr>
        </p:nvGraphicFramePr>
        <p:xfrm>
          <a:off x="914400" y="1295400"/>
          <a:ext cx="7010400" cy="4953000"/>
        </p:xfrm>
        <a:graphic>
          <a:graphicData uri="http://schemas.openxmlformats.org/drawingml/2006/table">
            <a:tbl>
              <a:tblPr/>
              <a:tblGrid>
                <a:gridCol w="3119628"/>
                <a:gridCol w="3890772"/>
              </a:tblGrid>
              <a:tr h="990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Parcels covered using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Mile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Radius, 125 ft. Tower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Parcels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Cedar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Howland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Avenue (100ft)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North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Main Road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East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Shore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Road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Decision on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Town Council direction required before proceeding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Next steps to include:</a:t>
            </a:r>
          </a:p>
          <a:p>
            <a:pPr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More formal internal discussions between Administration, Planning, Zoning, and Public Works</a:t>
            </a:r>
          </a:p>
          <a:p>
            <a:pPr>
              <a:buNone/>
            </a:pPr>
            <a:endParaRPr lang="en-US" sz="2200" dirty="0" smtClean="0"/>
          </a:p>
          <a:p>
            <a:pPr lvl="1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Preliminary site reviews: Soil sampling, draft site plan, other work to confirm/reject site suitability</a:t>
            </a:r>
          </a:p>
          <a:p>
            <a:pPr>
              <a:buFontTx/>
              <a:buChar char="-"/>
            </a:pPr>
            <a:endParaRPr lang="en-US" sz="2200" dirty="0" smtClean="0"/>
          </a:p>
          <a:p>
            <a:pPr lvl="1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Determine RFI or RFP development to bid outside engineering firm services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Image result for collab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14400"/>
            <a:ext cx="1838159" cy="96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we discussing this initiative?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Cellular Service on North End ranges from poor to nonexistent</a:t>
            </a:r>
          </a:p>
          <a:p>
            <a:r>
              <a:rPr lang="en-US" dirty="0" smtClean="0"/>
              <a:t>Police and Fire communications continue to experience poor performance</a:t>
            </a:r>
          </a:p>
          <a:p>
            <a:r>
              <a:rPr lang="en-US" dirty="0" smtClean="0"/>
              <a:t>Town owns parcels on the North End that may be suitable for a cell site</a:t>
            </a:r>
          </a:p>
          <a:p>
            <a:r>
              <a:rPr lang="en-US" dirty="0" smtClean="0"/>
              <a:t>We have experience with leasing to cellular carriers</a:t>
            </a:r>
          </a:p>
          <a:p>
            <a:r>
              <a:rPr lang="en-US" dirty="0" smtClean="0"/>
              <a:t>Market opportunity for carriers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Survey data suggests new site could service more users than currently served by Howland Avenue site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Increasingly Important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25112"/>
          </a:xfrm>
        </p:spPr>
        <p:txBody>
          <a:bodyPr/>
          <a:lstStyle/>
          <a:p>
            <a:r>
              <a:rPr lang="en-US" dirty="0" smtClean="0"/>
              <a:t>More households are disconnecting from landline-based services</a:t>
            </a:r>
          </a:p>
          <a:p>
            <a:pPr lvl="1">
              <a:buFontTx/>
              <a:buChar char="-"/>
            </a:pP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ommunications become very dependent on cell services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Need for reliable public safety- police and fire communications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Wireless has become preferred service delivery method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cell phone 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941972"/>
            <a:ext cx="4648200" cy="121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Goals of Initial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325112"/>
          </a:xfrm>
        </p:spPr>
        <p:txBody>
          <a:bodyPr/>
          <a:lstStyle/>
          <a:p>
            <a:r>
              <a:rPr lang="en-US" dirty="0" smtClean="0"/>
              <a:t>Identify at least 2 parcels that may be prospective cell sites </a:t>
            </a:r>
          </a:p>
          <a:p>
            <a:r>
              <a:rPr lang="en-US" dirty="0" smtClean="0"/>
              <a:t>Estimate the number of North End parcels that may be served by each site</a:t>
            </a:r>
          </a:p>
          <a:p>
            <a:r>
              <a:rPr lang="en-US" dirty="0" smtClean="0"/>
              <a:t>Show basic criteria used for preliminary site selection/rejection</a:t>
            </a:r>
            <a:endParaRPr lang="en-US" dirty="0"/>
          </a:p>
        </p:txBody>
      </p:sp>
      <p:pic>
        <p:nvPicPr>
          <p:cNvPr id="4" name="Picture 2" descr="Image result for small cell s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95800"/>
            <a:ext cx="3657600" cy="203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Overview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“Parcel”</a:t>
            </a:r>
          </a:p>
          <a:p>
            <a:pPr>
              <a:buFontTx/>
              <a:buChar char="-"/>
            </a:pPr>
            <a:r>
              <a:rPr lang="en-US" sz="2200" dirty="0" smtClean="0"/>
              <a:t>Properties from existing Town Platt maps</a:t>
            </a:r>
          </a:p>
          <a:p>
            <a:pPr>
              <a:buFontTx/>
              <a:buChar char="-"/>
            </a:pPr>
            <a:r>
              <a:rPr lang="en-US" sz="2200" i="1" dirty="0" smtClean="0"/>
              <a:t>Not</a:t>
            </a:r>
            <a:r>
              <a:rPr lang="en-US" sz="2200" dirty="0" smtClean="0"/>
              <a:t> Town-owned property or covenant restricted</a:t>
            </a:r>
          </a:p>
          <a:p>
            <a:pPr>
              <a:buFontTx/>
              <a:buChar char="-"/>
            </a:pPr>
            <a:r>
              <a:rPr lang="en-US" sz="2200" dirty="0" smtClean="0"/>
              <a:t>May/may not have existing dwellings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/>
              <a:t>“Primary Service Area”</a:t>
            </a:r>
          </a:p>
          <a:p>
            <a:pPr>
              <a:buFontTx/>
              <a:buChar char="-"/>
            </a:pPr>
            <a:r>
              <a:rPr lang="en-US" sz="2200" dirty="0" smtClean="0"/>
              <a:t>Parcels within a 1.62 miles radius circle around the proposed site</a:t>
            </a:r>
          </a:p>
          <a:p>
            <a:pPr>
              <a:buFontTx/>
              <a:buChar char="-"/>
            </a:pPr>
            <a:r>
              <a:rPr lang="en-US" sz="2200" dirty="0"/>
              <a:t>T</a:t>
            </a:r>
            <a:r>
              <a:rPr lang="en-US" sz="2200" dirty="0" smtClean="0"/>
              <a:t>erm sometimes used for area of “Good service indoors”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b="1" dirty="0" smtClean="0"/>
              <a:t>“Secondary Service Area”</a:t>
            </a:r>
          </a:p>
          <a:p>
            <a:pPr>
              <a:buFontTx/>
              <a:buChar char="-"/>
            </a:pPr>
            <a:r>
              <a:rPr lang="en-US" sz="2200" dirty="0" smtClean="0"/>
              <a:t>Parcels between the 1.62 mile radius and a 2.0 mile radius circle around the proposed site</a:t>
            </a:r>
          </a:p>
          <a:p>
            <a:pPr>
              <a:buFontTx/>
              <a:buChar char="-"/>
            </a:pPr>
            <a:r>
              <a:rPr lang="en-US" sz="2200" dirty="0"/>
              <a:t>Term sometimes used for area </a:t>
            </a:r>
            <a:r>
              <a:rPr lang="en-US" sz="2200" dirty="0" smtClean="0"/>
              <a:t>of “Minimum service indoors” and “Good service outdoors”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Criteria for Location, by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Locations that we believe could serve the largest number of North End parcels</a:t>
            </a:r>
          </a:p>
          <a:p>
            <a:r>
              <a:rPr lang="en-US" dirty="0" smtClean="0"/>
              <a:t>Parcel height above sea level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igher elevation reduces required tower height to achieve best signal levels across delivery</a:t>
            </a:r>
          </a:p>
          <a:p>
            <a:r>
              <a:rPr lang="en-US" dirty="0" smtClean="0"/>
              <a:t>Minimum parcel size to accommodate 3 carriers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22K/24K SF  (~ ½ acre)</a:t>
            </a:r>
          </a:p>
          <a:p>
            <a:r>
              <a:rPr lang="en-US" dirty="0" smtClean="0"/>
              <a:t>Access and minimum distance to utilities, with fiber communications service being the most important</a:t>
            </a:r>
          </a:p>
          <a:p>
            <a:r>
              <a:rPr lang="en-US" dirty="0" smtClean="0"/>
              <a:t>Accessibility of site during and after extreme storm conditions</a:t>
            </a:r>
            <a:endParaRPr lang="en-US" dirty="0"/>
          </a:p>
        </p:txBody>
      </p:sp>
      <p:pic>
        <p:nvPicPr>
          <p:cNvPr id="17412" name="Picture 4" descr="Image result for lo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61722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Initial Survey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5486400"/>
          </a:xfrm>
        </p:spPr>
        <p:txBody>
          <a:bodyPr/>
          <a:lstStyle/>
          <a:p>
            <a:r>
              <a:rPr lang="en-US" dirty="0" smtClean="0"/>
              <a:t>Determined that 3 Town-owned parcels met base use criteria (in order of priority with general location noted)</a:t>
            </a:r>
          </a:p>
          <a:p>
            <a:endParaRPr lang="en-US" dirty="0" smtClean="0"/>
          </a:p>
          <a:p>
            <a:pPr marL="624078" indent="-514350">
              <a:buAutoNum type="arabicPeriod"/>
            </a:pPr>
            <a:endParaRPr lang="en-US" sz="2000" dirty="0" smtClean="0"/>
          </a:p>
          <a:p>
            <a:pPr marL="624078" indent="-514350">
              <a:buFont typeface="Georgia"/>
              <a:buAutoNum type="arabicPeriod"/>
            </a:pPr>
            <a:r>
              <a:rPr lang="en-US" sz="2000" dirty="0" smtClean="0"/>
              <a:t>Top of Cedar Lane</a:t>
            </a:r>
          </a:p>
          <a:p>
            <a:pPr marL="624078" indent="-514350">
              <a:buFont typeface="Georgia"/>
              <a:buAutoNum type="arabicPeriod"/>
            </a:pPr>
            <a:r>
              <a:rPr lang="en-US" sz="2000" dirty="0" smtClean="0"/>
              <a:t>North </a:t>
            </a:r>
            <a:r>
              <a:rPr lang="en-US" sz="2000" dirty="0"/>
              <a:t>Pond, adjacent to the North Road drainage capture basin, currently under </a:t>
            </a:r>
            <a:r>
              <a:rPr lang="en-US" sz="2000" dirty="0" smtClean="0"/>
              <a:t>construction</a:t>
            </a:r>
          </a:p>
          <a:p>
            <a:pPr marL="624078" indent="-514350">
              <a:buAutoNum type="arabicPeriod"/>
            </a:pPr>
            <a:r>
              <a:rPr lang="en-US" sz="2000" dirty="0" smtClean="0"/>
              <a:t>East Shore Road, adjacent to North Pond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733800" cy="51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Cedar Lane </a:t>
            </a:r>
            <a:r>
              <a:rPr lang="en-US" sz="3600" dirty="0"/>
              <a:t>Survey Area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267200" cy="55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0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Howland Ave Survey Area</a:t>
            </a:r>
            <a:endParaRPr lang="en-US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6176"/>
            <a:ext cx="4191735" cy="54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8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404</TotalTime>
  <Words>487</Words>
  <Application>Microsoft Office PowerPoint</Application>
  <PresentationFormat>On-screen Show (4:3)</PresentationFormat>
  <Paragraphs>81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Trebuchet MS</vt:lpstr>
      <vt:lpstr>Wingdings 2</vt:lpstr>
      <vt:lpstr>Urban</vt:lpstr>
      <vt:lpstr>Prospective Cell Tower Site to Service North End of Jamestown</vt:lpstr>
      <vt:lpstr>Why are we discussing this initiative?</vt:lpstr>
      <vt:lpstr>Increasingly Important Issues</vt:lpstr>
      <vt:lpstr>Goals of Initial Effort</vt:lpstr>
      <vt:lpstr>Overview of Terms</vt:lpstr>
      <vt:lpstr>Criteria for Location, by Priority</vt:lpstr>
      <vt:lpstr>Initial Survey Results </vt:lpstr>
      <vt:lpstr>Cedar Lane Survey Area</vt:lpstr>
      <vt:lpstr>Howland Ave Survey Area</vt:lpstr>
      <vt:lpstr>North Main Road Survey Area</vt:lpstr>
      <vt:lpstr>East Shore Road Survey Area</vt:lpstr>
      <vt:lpstr>Site Survey Parcel Coverage Comparisons</vt:lpstr>
      <vt:lpstr>Decision on Next Steps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Prospective Cell Tower Site to Service North End of Jamestown</dc:title>
  <dc:creator>gisintern2</dc:creator>
  <cp:lastModifiedBy>Michael Glier</cp:lastModifiedBy>
  <cp:revision>45</cp:revision>
  <dcterms:created xsi:type="dcterms:W3CDTF">2018-08-14T17:24:11Z</dcterms:created>
  <dcterms:modified xsi:type="dcterms:W3CDTF">2018-08-17T17:21:08Z</dcterms:modified>
</cp:coreProperties>
</file>