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7" r:id="rId2"/>
  </p:sldMasterIdLst>
  <p:notesMasterIdLst>
    <p:notesMasterId r:id="rId97"/>
  </p:notesMasterIdLst>
  <p:handoutMasterIdLst>
    <p:handoutMasterId r:id="rId98"/>
  </p:handoutMasterIdLst>
  <p:sldIdLst>
    <p:sldId id="256" r:id="rId3"/>
    <p:sldId id="415" r:id="rId4"/>
    <p:sldId id="416" r:id="rId5"/>
    <p:sldId id="303" r:id="rId6"/>
    <p:sldId id="304" r:id="rId7"/>
    <p:sldId id="306" r:id="rId8"/>
    <p:sldId id="305" r:id="rId9"/>
    <p:sldId id="423" r:id="rId10"/>
    <p:sldId id="386" r:id="rId11"/>
    <p:sldId id="484" r:id="rId12"/>
    <p:sldId id="507" r:id="rId13"/>
    <p:sldId id="392" r:id="rId14"/>
    <p:sldId id="282" r:id="rId15"/>
    <p:sldId id="473" r:id="rId16"/>
    <p:sldId id="283" r:id="rId17"/>
    <p:sldId id="424" r:id="rId18"/>
    <p:sldId id="285" r:id="rId19"/>
    <p:sldId id="298" r:id="rId20"/>
    <p:sldId id="299" r:id="rId21"/>
    <p:sldId id="286" r:id="rId22"/>
    <p:sldId id="398" r:id="rId23"/>
    <p:sldId id="397" r:id="rId24"/>
    <p:sldId id="388" r:id="rId25"/>
    <p:sldId id="485" r:id="rId26"/>
    <p:sldId id="287" r:id="rId27"/>
    <p:sldId id="427" r:id="rId28"/>
    <p:sldId id="288" r:id="rId29"/>
    <p:sldId id="440" r:id="rId30"/>
    <p:sldId id="443" r:id="rId31"/>
    <p:sldId id="441" r:id="rId32"/>
    <p:sldId id="446" r:id="rId33"/>
    <p:sldId id="429" r:id="rId34"/>
    <p:sldId id="430" r:id="rId35"/>
    <p:sldId id="431" r:id="rId36"/>
    <p:sldId id="432" r:id="rId37"/>
    <p:sldId id="434" r:id="rId38"/>
    <p:sldId id="435" r:id="rId39"/>
    <p:sldId id="487" r:id="rId40"/>
    <p:sldId id="289" r:id="rId41"/>
    <p:sldId id="281" r:id="rId42"/>
    <p:sldId id="300" r:id="rId43"/>
    <p:sldId id="301" r:id="rId44"/>
    <p:sldId id="490" r:id="rId45"/>
    <p:sldId id="488" r:id="rId46"/>
    <p:sldId id="489" r:id="rId47"/>
    <p:sldId id="496" r:id="rId48"/>
    <p:sldId id="277" r:id="rId49"/>
    <p:sldId id="458" r:id="rId50"/>
    <p:sldId id="383" r:id="rId51"/>
    <p:sldId id="381" r:id="rId52"/>
    <p:sldId id="454" r:id="rId53"/>
    <p:sldId id="316" r:id="rId54"/>
    <p:sldId id="319" r:id="rId55"/>
    <p:sldId id="333" r:id="rId56"/>
    <p:sldId id="315" r:id="rId57"/>
    <p:sldId id="376" r:id="rId58"/>
    <p:sldId id="334" r:id="rId59"/>
    <p:sldId id="344" r:id="rId60"/>
    <p:sldId id="360" r:id="rId61"/>
    <p:sldId id="504" r:id="rId62"/>
    <p:sldId id="368" r:id="rId63"/>
    <p:sldId id="491" r:id="rId64"/>
    <p:sldId id="529" r:id="rId65"/>
    <p:sldId id="530" r:id="rId66"/>
    <p:sldId id="531" r:id="rId67"/>
    <p:sldId id="532" r:id="rId68"/>
    <p:sldId id="533" r:id="rId69"/>
    <p:sldId id="296" r:id="rId70"/>
    <p:sldId id="534" r:id="rId71"/>
    <p:sldId id="535" r:id="rId72"/>
    <p:sldId id="536" r:id="rId73"/>
    <p:sldId id="292" r:id="rId74"/>
    <p:sldId id="537" r:id="rId75"/>
    <p:sldId id="291" r:id="rId76"/>
    <p:sldId id="295" r:id="rId77"/>
    <p:sldId id="538" r:id="rId78"/>
    <p:sldId id="493" r:id="rId79"/>
    <p:sldId id="494" r:id="rId80"/>
    <p:sldId id="495" r:id="rId81"/>
    <p:sldId id="498" r:id="rId82"/>
    <p:sldId id="499" r:id="rId83"/>
    <p:sldId id="500" r:id="rId84"/>
    <p:sldId id="501" r:id="rId85"/>
    <p:sldId id="502" r:id="rId86"/>
    <p:sldId id="503" r:id="rId87"/>
    <p:sldId id="451" r:id="rId88"/>
    <p:sldId id="452" r:id="rId89"/>
    <p:sldId id="457" r:id="rId90"/>
    <p:sldId id="459" r:id="rId91"/>
    <p:sldId id="475" r:id="rId92"/>
    <p:sldId id="476" r:id="rId93"/>
    <p:sldId id="477" r:id="rId94"/>
    <p:sldId id="455" r:id="rId95"/>
    <p:sldId id="399" r:id="rId96"/>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125" autoAdjust="0"/>
  </p:normalViewPr>
  <p:slideViewPr>
    <p:cSldViewPr>
      <p:cViewPr varScale="1">
        <p:scale>
          <a:sx n="64" d="100"/>
          <a:sy n="64" d="100"/>
        </p:scale>
        <p:origin x="680" y="52"/>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2446" tIns="46223" rIns="92446" bIns="46223" rtlCol="0"/>
          <a:lstStyle>
            <a:lvl1pPr algn="r">
              <a:defRPr sz="1200"/>
            </a:lvl1pPr>
          </a:lstStyle>
          <a:p>
            <a:fld id="{7C6ACB66-EAB9-4D45-9F9C-28EA120D791D}" type="datetimeFigureOut">
              <a:rPr lang="en-US"/>
              <a:t>3/25/2019</a:t>
            </a:fld>
            <a:endParaRPr dirty="0"/>
          </a:p>
        </p:txBody>
      </p:sp>
      <p:sp>
        <p:nvSpPr>
          <p:cNvPr id="4" name="Footer Placeholder 3"/>
          <p:cNvSpPr>
            <a:spLocks noGrp="1"/>
          </p:cNvSpPr>
          <p:nvPr>
            <p:ph type="ftr" sz="quarter" idx="2"/>
          </p:nvPr>
        </p:nvSpPr>
        <p:spPr>
          <a:xfrm>
            <a:off x="1" y="8829967"/>
            <a:ext cx="3037840" cy="464820"/>
          </a:xfrm>
          <a:prstGeom prst="rect">
            <a:avLst/>
          </a:prstGeom>
        </p:spPr>
        <p:txBody>
          <a:bodyPr vert="horz" lIns="92446" tIns="46223" rIns="92446" bIns="46223" rtlCol="0" anchor="b"/>
          <a:lstStyle>
            <a:lvl1pPr algn="l">
              <a:defRPr sz="1200"/>
            </a:lvl1pPr>
          </a:lstStyle>
          <a:p>
            <a:endParaRPr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2446" tIns="46223" rIns="92446" bIns="46223" rtlCol="0" anchor="b"/>
          <a:lstStyle>
            <a:lvl1pPr algn="r">
              <a:defRPr sz="1200"/>
            </a:lvl1pPr>
          </a:lstStyle>
          <a:p>
            <a:fld id="{92837A6B-DAA4-4C2D-AEAB-4E9E70095794}" type="slidenum">
              <a:rPr/>
              <a:t>‹#›</a:t>
            </a:fld>
            <a:endParaRPr dirty="0"/>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dirty="0"/>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200"/>
            </a:lvl1pPr>
          </a:lstStyle>
          <a:p>
            <a:fld id="{F879D970-AC71-40CF-8717-2E4EAB5207AF}" type="datetimeFigureOut">
              <a:rPr lang="en-US"/>
              <a:t>3/25/2019</a:t>
            </a:fld>
            <a:endParaRPr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2446" tIns="46223" rIns="92446" bIns="46223" rtlCol="0" anchor="ctr"/>
          <a:lstStyle/>
          <a:p>
            <a:endParaRPr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a:defRPr sz="1200"/>
            </a:lvl1pPr>
          </a:lstStyle>
          <a:p>
            <a:endParaRPr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46" tIns="46223" rIns="92446" bIns="46223" rtlCol="0" anchor="b"/>
          <a:lstStyle>
            <a:lvl1pPr algn="r">
              <a:defRPr sz="1200"/>
            </a:lvl1pPr>
          </a:lstStyle>
          <a:p>
            <a:fld id="{03266150-FA26-45B5-BF0B-186B42A09DC9}" type="slidenum">
              <a:rPr/>
              <a:t>‹#›</a:t>
            </a:fld>
            <a:endParaRPr dirty="0"/>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1</a:t>
            </a:fld>
            <a:endParaRPr lang="en-US" dirty="0"/>
          </a:p>
        </p:txBody>
      </p:sp>
    </p:spTree>
    <p:extLst>
      <p:ext uri="{BB962C8B-B14F-4D97-AF65-F5344CB8AC3E}">
        <p14:creationId xmlns:p14="http://schemas.microsoft.com/office/powerpoint/2010/main" val="377799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13</a:t>
            </a:fld>
            <a:endParaRPr lang="en-US" dirty="0"/>
          </a:p>
        </p:txBody>
      </p:sp>
    </p:spTree>
    <p:extLst>
      <p:ext uri="{BB962C8B-B14F-4D97-AF65-F5344CB8AC3E}">
        <p14:creationId xmlns:p14="http://schemas.microsoft.com/office/powerpoint/2010/main" val="2755705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266150-FA26-45B5-BF0B-186B42A09DC9}" type="slidenum">
              <a:rPr kumimoji="0" lang="en-US" sz="1200" b="0" i="0" u="none" strike="noStrike" kern="1200" cap="none" spc="0" normalizeH="0" baseline="0" noProof="0" smtClean="0">
                <a:ln>
                  <a:noFill/>
                </a:ln>
                <a:solidFill>
                  <a:srgbClr val="652825"/>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652825"/>
              </a:solidFill>
              <a:effectLst/>
              <a:uLnTx/>
              <a:uFillTx/>
              <a:latin typeface="Corbel"/>
              <a:ea typeface="+mn-ea"/>
              <a:cs typeface="+mn-cs"/>
            </a:endParaRPr>
          </a:p>
        </p:txBody>
      </p:sp>
    </p:spTree>
    <p:extLst>
      <p:ext uri="{BB962C8B-B14F-4D97-AF65-F5344CB8AC3E}">
        <p14:creationId xmlns:p14="http://schemas.microsoft.com/office/powerpoint/2010/main" val="1994253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15</a:t>
            </a:fld>
            <a:endParaRPr lang="en-US" dirty="0"/>
          </a:p>
        </p:txBody>
      </p:sp>
    </p:spTree>
    <p:extLst>
      <p:ext uri="{BB962C8B-B14F-4D97-AF65-F5344CB8AC3E}">
        <p14:creationId xmlns:p14="http://schemas.microsoft.com/office/powerpoint/2010/main" val="3276654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17</a:t>
            </a:fld>
            <a:endParaRPr lang="en-US" dirty="0"/>
          </a:p>
        </p:txBody>
      </p:sp>
    </p:spTree>
    <p:extLst>
      <p:ext uri="{BB962C8B-B14F-4D97-AF65-F5344CB8AC3E}">
        <p14:creationId xmlns:p14="http://schemas.microsoft.com/office/powerpoint/2010/main" val="3272211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18</a:t>
            </a:fld>
            <a:endParaRPr lang="en-US" dirty="0"/>
          </a:p>
        </p:txBody>
      </p:sp>
    </p:spTree>
    <p:extLst>
      <p:ext uri="{BB962C8B-B14F-4D97-AF65-F5344CB8AC3E}">
        <p14:creationId xmlns:p14="http://schemas.microsoft.com/office/powerpoint/2010/main" val="1257666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19</a:t>
            </a:fld>
            <a:endParaRPr lang="en-US" dirty="0"/>
          </a:p>
        </p:txBody>
      </p:sp>
    </p:spTree>
    <p:extLst>
      <p:ext uri="{BB962C8B-B14F-4D97-AF65-F5344CB8AC3E}">
        <p14:creationId xmlns:p14="http://schemas.microsoft.com/office/powerpoint/2010/main" val="1836028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20</a:t>
            </a:fld>
            <a:endParaRPr lang="en-US" dirty="0"/>
          </a:p>
        </p:txBody>
      </p:sp>
    </p:spTree>
    <p:extLst>
      <p:ext uri="{BB962C8B-B14F-4D97-AF65-F5344CB8AC3E}">
        <p14:creationId xmlns:p14="http://schemas.microsoft.com/office/powerpoint/2010/main" val="500094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21</a:t>
            </a:fld>
            <a:endParaRPr lang="en-US" dirty="0"/>
          </a:p>
        </p:txBody>
      </p:sp>
    </p:spTree>
    <p:extLst>
      <p:ext uri="{BB962C8B-B14F-4D97-AF65-F5344CB8AC3E}">
        <p14:creationId xmlns:p14="http://schemas.microsoft.com/office/powerpoint/2010/main" val="1733277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22</a:t>
            </a:fld>
            <a:endParaRPr lang="en-US" dirty="0"/>
          </a:p>
        </p:txBody>
      </p:sp>
    </p:spTree>
    <p:extLst>
      <p:ext uri="{BB962C8B-B14F-4D97-AF65-F5344CB8AC3E}">
        <p14:creationId xmlns:p14="http://schemas.microsoft.com/office/powerpoint/2010/main" val="4167139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23</a:t>
            </a:fld>
            <a:endParaRPr lang="en-US" dirty="0"/>
          </a:p>
        </p:txBody>
      </p:sp>
    </p:spTree>
    <p:extLst>
      <p:ext uri="{BB962C8B-B14F-4D97-AF65-F5344CB8AC3E}">
        <p14:creationId xmlns:p14="http://schemas.microsoft.com/office/powerpoint/2010/main" val="3218115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2</a:t>
            </a:fld>
            <a:endParaRPr lang="en-US" dirty="0"/>
          </a:p>
        </p:txBody>
      </p:sp>
    </p:spTree>
    <p:extLst>
      <p:ext uri="{BB962C8B-B14F-4D97-AF65-F5344CB8AC3E}">
        <p14:creationId xmlns:p14="http://schemas.microsoft.com/office/powerpoint/2010/main" val="2018397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25</a:t>
            </a:fld>
            <a:endParaRPr lang="en-US" dirty="0"/>
          </a:p>
        </p:txBody>
      </p:sp>
    </p:spTree>
    <p:extLst>
      <p:ext uri="{BB962C8B-B14F-4D97-AF65-F5344CB8AC3E}">
        <p14:creationId xmlns:p14="http://schemas.microsoft.com/office/powerpoint/2010/main" val="1549692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27</a:t>
            </a:fld>
            <a:endParaRPr lang="en-US" dirty="0"/>
          </a:p>
        </p:txBody>
      </p:sp>
    </p:spTree>
    <p:extLst>
      <p:ext uri="{BB962C8B-B14F-4D97-AF65-F5344CB8AC3E}">
        <p14:creationId xmlns:p14="http://schemas.microsoft.com/office/powerpoint/2010/main" val="353078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39</a:t>
            </a:fld>
            <a:endParaRPr lang="en-US" dirty="0"/>
          </a:p>
        </p:txBody>
      </p:sp>
    </p:spTree>
    <p:extLst>
      <p:ext uri="{BB962C8B-B14F-4D97-AF65-F5344CB8AC3E}">
        <p14:creationId xmlns:p14="http://schemas.microsoft.com/office/powerpoint/2010/main" val="1679263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40</a:t>
            </a:fld>
            <a:endParaRPr lang="en-US" dirty="0"/>
          </a:p>
        </p:txBody>
      </p:sp>
    </p:spTree>
    <p:extLst>
      <p:ext uri="{BB962C8B-B14F-4D97-AF65-F5344CB8AC3E}">
        <p14:creationId xmlns:p14="http://schemas.microsoft.com/office/powerpoint/2010/main" val="2042066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41</a:t>
            </a:fld>
            <a:endParaRPr lang="en-US" dirty="0"/>
          </a:p>
        </p:txBody>
      </p:sp>
    </p:spTree>
    <p:extLst>
      <p:ext uri="{BB962C8B-B14F-4D97-AF65-F5344CB8AC3E}">
        <p14:creationId xmlns:p14="http://schemas.microsoft.com/office/powerpoint/2010/main" val="803920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42</a:t>
            </a:fld>
            <a:endParaRPr lang="en-US" dirty="0"/>
          </a:p>
        </p:txBody>
      </p:sp>
    </p:spTree>
    <p:extLst>
      <p:ext uri="{BB962C8B-B14F-4D97-AF65-F5344CB8AC3E}">
        <p14:creationId xmlns:p14="http://schemas.microsoft.com/office/powerpoint/2010/main" val="119630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47</a:t>
            </a:fld>
            <a:endParaRPr lang="en-US" dirty="0"/>
          </a:p>
        </p:txBody>
      </p:sp>
    </p:spTree>
    <p:extLst>
      <p:ext uri="{BB962C8B-B14F-4D97-AF65-F5344CB8AC3E}">
        <p14:creationId xmlns:p14="http://schemas.microsoft.com/office/powerpoint/2010/main" val="3802190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49</a:t>
            </a:fld>
            <a:endParaRPr lang="en-US" dirty="0"/>
          </a:p>
        </p:txBody>
      </p:sp>
    </p:spTree>
    <p:extLst>
      <p:ext uri="{BB962C8B-B14F-4D97-AF65-F5344CB8AC3E}">
        <p14:creationId xmlns:p14="http://schemas.microsoft.com/office/powerpoint/2010/main" val="256292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50</a:t>
            </a:fld>
            <a:endParaRPr lang="en-US" dirty="0"/>
          </a:p>
        </p:txBody>
      </p:sp>
    </p:spTree>
    <p:extLst>
      <p:ext uri="{BB962C8B-B14F-4D97-AF65-F5344CB8AC3E}">
        <p14:creationId xmlns:p14="http://schemas.microsoft.com/office/powerpoint/2010/main" val="2797428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52</a:t>
            </a:fld>
            <a:endParaRPr lang="en-US" dirty="0"/>
          </a:p>
        </p:txBody>
      </p:sp>
    </p:spTree>
    <p:extLst>
      <p:ext uri="{BB962C8B-B14F-4D97-AF65-F5344CB8AC3E}">
        <p14:creationId xmlns:p14="http://schemas.microsoft.com/office/powerpoint/2010/main" val="330341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3</a:t>
            </a:fld>
            <a:endParaRPr lang="en-US" dirty="0"/>
          </a:p>
        </p:txBody>
      </p:sp>
    </p:spTree>
    <p:extLst>
      <p:ext uri="{BB962C8B-B14F-4D97-AF65-F5344CB8AC3E}">
        <p14:creationId xmlns:p14="http://schemas.microsoft.com/office/powerpoint/2010/main" val="3239059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53</a:t>
            </a:fld>
            <a:endParaRPr lang="en-US" dirty="0"/>
          </a:p>
        </p:txBody>
      </p:sp>
    </p:spTree>
    <p:extLst>
      <p:ext uri="{BB962C8B-B14F-4D97-AF65-F5344CB8AC3E}">
        <p14:creationId xmlns:p14="http://schemas.microsoft.com/office/powerpoint/2010/main" val="3823238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54</a:t>
            </a:fld>
            <a:endParaRPr lang="en-US" dirty="0"/>
          </a:p>
        </p:txBody>
      </p:sp>
    </p:spTree>
    <p:extLst>
      <p:ext uri="{BB962C8B-B14F-4D97-AF65-F5344CB8AC3E}">
        <p14:creationId xmlns:p14="http://schemas.microsoft.com/office/powerpoint/2010/main" val="1526627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55</a:t>
            </a:fld>
            <a:endParaRPr lang="en-US" dirty="0"/>
          </a:p>
        </p:txBody>
      </p:sp>
    </p:spTree>
    <p:extLst>
      <p:ext uri="{BB962C8B-B14F-4D97-AF65-F5344CB8AC3E}">
        <p14:creationId xmlns:p14="http://schemas.microsoft.com/office/powerpoint/2010/main" val="6863000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56</a:t>
            </a:fld>
            <a:endParaRPr lang="en-US" dirty="0"/>
          </a:p>
        </p:txBody>
      </p:sp>
    </p:spTree>
    <p:extLst>
      <p:ext uri="{BB962C8B-B14F-4D97-AF65-F5344CB8AC3E}">
        <p14:creationId xmlns:p14="http://schemas.microsoft.com/office/powerpoint/2010/main" val="1952797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57</a:t>
            </a:fld>
            <a:endParaRPr lang="en-US" dirty="0"/>
          </a:p>
        </p:txBody>
      </p:sp>
    </p:spTree>
    <p:extLst>
      <p:ext uri="{BB962C8B-B14F-4D97-AF65-F5344CB8AC3E}">
        <p14:creationId xmlns:p14="http://schemas.microsoft.com/office/powerpoint/2010/main" val="1630327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58</a:t>
            </a:fld>
            <a:endParaRPr lang="en-US" dirty="0"/>
          </a:p>
        </p:txBody>
      </p:sp>
    </p:spTree>
    <p:extLst>
      <p:ext uri="{BB962C8B-B14F-4D97-AF65-F5344CB8AC3E}">
        <p14:creationId xmlns:p14="http://schemas.microsoft.com/office/powerpoint/2010/main" val="3286928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59</a:t>
            </a:fld>
            <a:endParaRPr lang="en-US" dirty="0"/>
          </a:p>
        </p:txBody>
      </p:sp>
    </p:spTree>
    <p:extLst>
      <p:ext uri="{BB962C8B-B14F-4D97-AF65-F5344CB8AC3E}">
        <p14:creationId xmlns:p14="http://schemas.microsoft.com/office/powerpoint/2010/main" val="225208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61</a:t>
            </a:fld>
            <a:endParaRPr lang="en-US" dirty="0"/>
          </a:p>
        </p:txBody>
      </p:sp>
    </p:spTree>
    <p:extLst>
      <p:ext uri="{BB962C8B-B14F-4D97-AF65-F5344CB8AC3E}">
        <p14:creationId xmlns:p14="http://schemas.microsoft.com/office/powerpoint/2010/main" val="2982737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266150-FA26-45B5-BF0B-186B42A09DC9}" type="slidenum">
              <a:rPr kumimoji="0" lang="en-US" sz="1200" b="0" i="0" u="none" strike="noStrike" kern="1200" cap="none" spc="0" normalizeH="0" baseline="0" noProof="0" smtClean="0">
                <a:ln>
                  <a:noFill/>
                </a:ln>
                <a:solidFill>
                  <a:srgbClr val="652825"/>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srgbClr val="652825"/>
              </a:solidFill>
              <a:effectLst/>
              <a:uLnTx/>
              <a:uFillTx/>
              <a:latin typeface="Corbel"/>
              <a:ea typeface="+mn-ea"/>
              <a:cs typeface="+mn-cs"/>
            </a:endParaRPr>
          </a:p>
        </p:txBody>
      </p:sp>
    </p:spTree>
    <p:extLst>
      <p:ext uri="{BB962C8B-B14F-4D97-AF65-F5344CB8AC3E}">
        <p14:creationId xmlns:p14="http://schemas.microsoft.com/office/powerpoint/2010/main" val="3058138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266150-FA26-45B5-BF0B-186B42A09DC9}" type="slidenum">
              <a:rPr kumimoji="0" lang="en-US" sz="1200" b="0" i="0" u="none" strike="noStrike" kern="1200" cap="none" spc="0" normalizeH="0" baseline="0" noProof="0" smtClean="0">
                <a:ln>
                  <a:noFill/>
                </a:ln>
                <a:solidFill>
                  <a:srgbClr val="652825"/>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srgbClr val="652825"/>
              </a:solidFill>
              <a:effectLst/>
              <a:uLnTx/>
              <a:uFillTx/>
              <a:latin typeface="Corbel"/>
              <a:ea typeface="+mn-ea"/>
              <a:cs typeface="+mn-cs"/>
            </a:endParaRPr>
          </a:p>
        </p:txBody>
      </p:sp>
    </p:spTree>
    <p:extLst>
      <p:ext uri="{BB962C8B-B14F-4D97-AF65-F5344CB8AC3E}">
        <p14:creationId xmlns:p14="http://schemas.microsoft.com/office/powerpoint/2010/main" val="704313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D9FA63-979F-49C5-B481-0DF5AFF642B2}" type="slidenum">
              <a:rPr lang="en-US" altLang="en-US"/>
              <a:pPr/>
              <a:t>4</a:t>
            </a:fld>
            <a:endParaRPr lang="en-US" altLang="en-US" dirty="0"/>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xfrm>
            <a:off x="934721" y="4444842"/>
            <a:ext cx="5140960" cy="4205975"/>
          </a:xfrm>
        </p:spPr>
        <p:txBody>
          <a:bodyPr/>
          <a:lstStyle/>
          <a:p>
            <a:endParaRPr lang="en-US" altLang="en-US" dirty="0"/>
          </a:p>
        </p:txBody>
      </p:sp>
    </p:spTree>
    <p:extLst>
      <p:ext uri="{BB962C8B-B14F-4D97-AF65-F5344CB8AC3E}">
        <p14:creationId xmlns:p14="http://schemas.microsoft.com/office/powerpoint/2010/main" val="2907225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94</a:t>
            </a:fld>
            <a:endParaRPr lang="en-US" dirty="0"/>
          </a:p>
        </p:txBody>
      </p:sp>
    </p:spTree>
    <p:extLst>
      <p:ext uri="{BB962C8B-B14F-4D97-AF65-F5344CB8AC3E}">
        <p14:creationId xmlns:p14="http://schemas.microsoft.com/office/powerpoint/2010/main" val="2189688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5</a:t>
            </a:fld>
            <a:endParaRPr lang="en-US" dirty="0"/>
          </a:p>
        </p:txBody>
      </p:sp>
    </p:spTree>
    <p:extLst>
      <p:ext uri="{BB962C8B-B14F-4D97-AF65-F5344CB8AC3E}">
        <p14:creationId xmlns:p14="http://schemas.microsoft.com/office/powerpoint/2010/main" val="2206058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6</a:t>
            </a:fld>
            <a:endParaRPr lang="en-US" dirty="0"/>
          </a:p>
        </p:txBody>
      </p:sp>
    </p:spTree>
    <p:extLst>
      <p:ext uri="{BB962C8B-B14F-4D97-AF65-F5344CB8AC3E}">
        <p14:creationId xmlns:p14="http://schemas.microsoft.com/office/powerpoint/2010/main" val="465207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7</a:t>
            </a:fld>
            <a:endParaRPr lang="en-US" dirty="0"/>
          </a:p>
        </p:txBody>
      </p:sp>
    </p:spTree>
    <p:extLst>
      <p:ext uri="{BB962C8B-B14F-4D97-AF65-F5344CB8AC3E}">
        <p14:creationId xmlns:p14="http://schemas.microsoft.com/office/powerpoint/2010/main" val="775155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9</a:t>
            </a:fld>
            <a:endParaRPr lang="en-US" dirty="0"/>
          </a:p>
        </p:txBody>
      </p:sp>
    </p:spTree>
    <p:extLst>
      <p:ext uri="{BB962C8B-B14F-4D97-AF65-F5344CB8AC3E}">
        <p14:creationId xmlns:p14="http://schemas.microsoft.com/office/powerpoint/2010/main" val="427551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150-FA26-45B5-BF0B-186B42A09DC9}" type="slidenum">
              <a:rPr lang="en-US" smtClean="0"/>
              <a:t>12</a:t>
            </a:fld>
            <a:endParaRPr lang="en-US" dirty="0"/>
          </a:p>
        </p:txBody>
      </p:sp>
    </p:spTree>
    <p:extLst>
      <p:ext uri="{BB962C8B-B14F-4D97-AF65-F5344CB8AC3E}">
        <p14:creationId xmlns:p14="http://schemas.microsoft.com/office/powerpoint/2010/main" val="1716006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8882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994" y="758952"/>
            <a:ext cx="10055781"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099764" y="4455621"/>
            <a:ext cx="10055781"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536FDB-0993-4B06-A1AF-B89E9975D02E}" type="datetime1">
              <a:rPr lang="en-US" smtClean="0"/>
              <a:t>3/25/2019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dirty="0"/>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74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B619F1-9C33-41F2-A963-A1D49D2C32B8}" type="datetime1">
              <a:rPr lang="en-US" smtClean="0"/>
              <a:t>3/25/2019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dirty="0"/>
          </a:p>
        </p:txBody>
      </p:sp>
    </p:spTree>
    <p:extLst>
      <p:ext uri="{BB962C8B-B14F-4D97-AF65-F5344CB8AC3E}">
        <p14:creationId xmlns:p14="http://schemas.microsoft.com/office/powerpoint/2010/main" val="306748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8" y="412302"/>
            <a:ext cx="262821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412302"/>
            <a:ext cx="7732286"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0014D-0EEC-4D4B-A70C-00F9159F63F8}" type="datetime1">
              <a:rPr lang="en-US" smtClean="0"/>
              <a:t>3/25/2019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dirty="0"/>
          </a:p>
        </p:txBody>
      </p:sp>
    </p:spTree>
    <p:extLst>
      <p:ext uri="{BB962C8B-B14F-4D97-AF65-F5344CB8AC3E}">
        <p14:creationId xmlns:p14="http://schemas.microsoft.com/office/powerpoint/2010/main" val="305294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5BCE0F-6656-4F1B-AB75-B453DCDBACF5}" type="datetime1">
              <a:rPr lang="en-US" smtClean="0"/>
              <a:t>3/25/2019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dirty="0"/>
          </a:p>
        </p:txBody>
      </p:sp>
    </p:spTree>
    <p:extLst>
      <p:ext uri="{BB962C8B-B14F-4D97-AF65-F5344CB8AC3E}">
        <p14:creationId xmlns:p14="http://schemas.microsoft.com/office/powerpoint/2010/main" val="373395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758952"/>
            <a:ext cx="10055781" cy="3566160"/>
          </a:xfrm>
        </p:spPr>
        <p:txBody>
          <a:bodyPr anchor="b" anchorCtr="0">
            <a:normAutofit/>
          </a:bodyPr>
          <a:lstStyle>
            <a:lvl1pPr>
              <a:lnSpc>
                <a:spcPct val="85000"/>
              </a:lnSpc>
              <a:defRPr sz="7998"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6994" y="4453128"/>
            <a:ext cx="10055781"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B37FC-D880-4B14-A176-D408748C8083}" type="datetime1">
              <a:rPr lang="en-US" smtClean="0"/>
              <a:t>3/25/2019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dirty="0"/>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81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6994" y="1845735"/>
            <a:ext cx="4936474"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6301" y="1845735"/>
            <a:ext cx="493647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CC4E18-52D6-4B4D-9A23-D5E80C95C79A}" type="datetime1">
              <a:rPr lang="en-US" smtClean="0"/>
              <a:t>3/25/2019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dirty="0"/>
          </a:p>
        </p:txBody>
      </p:sp>
    </p:spTree>
    <p:extLst>
      <p:ext uri="{BB962C8B-B14F-4D97-AF65-F5344CB8AC3E}">
        <p14:creationId xmlns:p14="http://schemas.microsoft.com/office/powerpoint/2010/main" val="295455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6994"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96994" y="2582335"/>
            <a:ext cx="4936474"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6301"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301" y="2582334"/>
            <a:ext cx="4936474"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26D0BC-692C-48C0-B690-176D476CD4C4}" type="datetime1">
              <a:rPr lang="en-US" smtClean="0"/>
              <a:t>3/25/2019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3B167E-EA96-4147-81DE-549160052C22}" type="slidenum">
              <a:rPr lang="en-US" smtClean="0"/>
              <a:t>‹#›</a:t>
            </a:fld>
            <a:endParaRPr lang="en-US" dirty="0"/>
          </a:p>
        </p:txBody>
      </p:sp>
    </p:spTree>
    <p:extLst>
      <p:ext uri="{BB962C8B-B14F-4D97-AF65-F5344CB8AC3E}">
        <p14:creationId xmlns:p14="http://schemas.microsoft.com/office/powerpoint/2010/main" val="389725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FC0DFC-DCD1-4E56-B503-5E15198E52B1}" type="datetime1">
              <a:rPr lang="en-US" smtClean="0"/>
              <a:t>3/25/2019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3B167E-EA96-4147-81DE-549160052C22}" type="slidenum">
              <a:rPr lang="en-US" smtClean="0"/>
              <a:t>‹#›</a:t>
            </a:fld>
            <a:endParaRPr lang="en-US" dirty="0"/>
          </a:p>
        </p:txBody>
      </p:sp>
    </p:spTree>
    <p:extLst>
      <p:ext uri="{BB962C8B-B14F-4D97-AF65-F5344CB8AC3E}">
        <p14:creationId xmlns:p14="http://schemas.microsoft.com/office/powerpoint/2010/main" val="191863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AB98CB5-E61F-4CB6-A6C5-2FC91D946D20}" type="datetime1">
              <a:rPr lang="en-US" smtClean="0"/>
              <a:t>3/25/2019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93B167E-EA96-4147-81DE-549160052C22}" type="slidenum">
              <a:rPr lang="en-US" smtClean="0"/>
              <a:t>‹#›</a:t>
            </a:fld>
            <a:endParaRPr lang="en-US" dirty="0"/>
          </a:p>
        </p:txBody>
      </p:sp>
    </p:spTree>
    <p:extLst>
      <p:ext uri="{BB962C8B-B14F-4D97-AF65-F5344CB8AC3E}">
        <p14:creationId xmlns:p14="http://schemas.microsoft.com/office/powerpoint/2010/main" val="18995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49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39019"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nchor="b">
            <a:normAutofit/>
          </a:bodyPr>
          <a:lstStyle>
            <a:lvl1pPr>
              <a:defRPr sz="3599"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799350" y="731520"/>
            <a:ext cx="6490549"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081" y="2926080"/>
            <a:ext cx="3199567"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391" y="6459786"/>
            <a:ext cx="2617828" cy="365125"/>
          </a:xfrm>
        </p:spPr>
        <p:txBody>
          <a:bodyPr/>
          <a:lstStyle>
            <a:lvl1pPr algn="l">
              <a:defRPr/>
            </a:lvl1pPr>
          </a:lstStyle>
          <a:p>
            <a:fld id="{7E3FC9C5-3380-436A-851E-46F1AB4B9380}" type="datetime1">
              <a:rPr lang="en-US" smtClean="0"/>
              <a:t>3/25/2019</a:t>
            </a:fld>
            <a:endParaRPr lang="en-US" dirty="0"/>
          </a:p>
        </p:txBody>
      </p:sp>
      <p:sp>
        <p:nvSpPr>
          <p:cNvPr id="6" name="Footer Placeholder 5"/>
          <p:cNvSpPr>
            <a:spLocks noGrp="1"/>
          </p:cNvSpPr>
          <p:nvPr>
            <p:ph type="ftr" sz="quarter" idx="11"/>
          </p:nvPr>
        </p:nvSpPr>
        <p:spPr>
          <a:xfrm>
            <a:off x="4799350" y="6459786"/>
            <a:ext cx="464699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3B167E-EA96-4147-81DE-549160052C22}" type="slidenum">
              <a:rPr lang="en-US" smtClean="0"/>
              <a:t>‹#›</a:t>
            </a:fld>
            <a:endParaRPr lang="en-US" dirty="0"/>
          </a:p>
        </p:txBody>
      </p:sp>
    </p:spTree>
    <p:extLst>
      <p:ext uri="{BB962C8B-B14F-4D97-AF65-F5344CB8AC3E}">
        <p14:creationId xmlns:p14="http://schemas.microsoft.com/office/powerpoint/2010/main" val="151670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565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5" y="5074920"/>
            <a:ext cx="10111011" cy="822960"/>
          </a:xfrm>
        </p:spPr>
        <p:txBody>
          <a:bodyPr tIns="0" bIns="0" anchor="b">
            <a:noAutofit/>
          </a:bodyPr>
          <a:lstStyle>
            <a:lvl1pPr>
              <a:defRPr sz="359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88810" cy="4915076"/>
          </a:xfrm>
          <a:solidFill>
            <a:schemeClr val="bg2">
              <a:lumMod val="90000"/>
            </a:schemeClr>
          </a:solidFill>
        </p:spPr>
        <p:txBody>
          <a:bodyPr lIns="457200" tIns="45720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1096994" y="5907024"/>
            <a:ext cx="1011063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F9BD10-22ED-4CD8-8C52-972A16EFA5ED}" type="datetime1">
              <a:rPr lang="en-US" smtClean="0"/>
              <a:t>3/25/2019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dirty="0"/>
          </a:p>
        </p:txBody>
      </p:sp>
    </p:spTree>
    <p:extLst>
      <p:ext uri="{BB962C8B-B14F-4D97-AF65-F5344CB8AC3E}">
        <p14:creationId xmlns:p14="http://schemas.microsoft.com/office/powerpoint/2010/main" val="229965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94" y="286604"/>
            <a:ext cx="10055781"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6994" y="1845734"/>
            <a:ext cx="1005578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6995" y="6459786"/>
            <a:ext cx="2471627" cy="365125"/>
          </a:xfrm>
          <a:prstGeom prst="rect">
            <a:avLst/>
          </a:prstGeom>
        </p:spPr>
        <p:txBody>
          <a:bodyPr vert="horz" lIns="91440" tIns="45720" rIns="91440" bIns="45720" rtlCol="0" anchor="ctr"/>
          <a:lstStyle>
            <a:lvl1pPr algn="l">
              <a:defRPr sz="900">
                <a:solidFill>
                  <a:srgbClr val="FFFFFF"/>
                </a:solidFill>
              </a:defRPr>
            </a:lvl1pPr>
          </a:lstStyle>
          <a:p>
            <a:fld id="{781EB60A-BB41-43F7-9446-E40141F47788}" type="datetime1">
              <a:rPr lang="en-US" smtClean="0"/>
              <a:t>3/25/2019</a:t>
            </a:fld>
            <a:endParaRPr lang="en-US" dirty="0"/>
          </a:p>
        </p:txBody>
      </p:sp>
      <p:sp>
        <p:nvSpPr>
          <p:cNvPr id="5" name="Footer Placeholder 4"/>
          <p:cNvSpPr>
            <a:spLocks noGrp="1"/>
          </p:cNvSpPr>
          <p:nvPr>
            <p:ph type="ftr" sz="quarter" idx="3"/>
          </p:nvPr>
        </p:nvSpPr>
        <p:spPr>
          <a:xfrm>
            <a:off x="3685225" y="6459786"/>
            <a:ext cx="482154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897880" y="6459786"/>
            <a:ext cx="1311683" cy="365125"/>
          </a:xfrm>
          <a:prstGeom prst="rect">
            <a:avLst/>
          </a:prstGeom>
        </p:spPr>
        <p:txBody>
          <a:bodyPr vert="horz" lIns="91440" tIns="45720" rIns="91440" bIns="45720" rtlCol="0" anchor="ctr"/>
          <a:lstStyle>
            <a:lvl1pPr algn="r">
              <a:defRPr sz="1050">
                <a:solidFill>
                  <a:srgbClr val="FFFFFF"/>
                </a:solidFill>
              </a:defRPr>
            </a:lvl1pPr>
          </a:lstStyle>
          <a:p>
            <a:fld id="{693B167E-EA96-4147-81DE-549160052C22}" type="slidenum">
              <a:rPr lang="en-US" smtClean="0"/>
              <a:t>‹#›</a:t>
            </a:fld>
            <a:endParaRPr lang="en-US" dirty="0"/>
          </a:p>
        </p:txBody>
      </p:sp>
      <p:cxnSp>
        <p:nvCxnSpPr>
          <p:cNvPr id="10" name="Straight Connector 9"/>
          <p:cNvCxnSpPr/>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1235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1.emf"/></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6.emf"/></Relationships>
</file>

<file path=ppt/slides/_rels/slide6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2.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3.e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4.e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65.e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66.e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67.e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68.emf"/></Relationships>
</file>

<file path=ppt/slides/_rels/slide7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8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423664"/>
            <a:ext cx="9144001" cy="3614935"/>
          </a:xfrm>
        </p:spPr>
        <p:txBody>
          <a:bodyPr>
            <a:normAutofit/>
          </a:bodyPr>
          <a:lstStyle/>
          <a:p>
            <a:pPr algn="ct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Capital Improvement Program</a:t>
            </a:r>
            <a:br>
              <a:rPr lang="en-US" sz="4000" dirty="0">
                <a:latin typeface="Times New Roman" panose="02020603050405020304" pitchFamily="18" charset="0"/>
                <a:cs typeface="Times New Roman" panose="02020603050405020304" pitchFamily="18" charset="0"/>
              </a:rPr>
            </a:b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Town Council Work Session</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208212" y="5029200"/>
            <a:ext cx="8229600" cy="1143000"/>
          </a:xfrm>
        </p:spPr>
        <p:txBody>
          <a:bodyPr/>
          <a:lstStyle/>
          <a:p>
            <a:pPr algn="ctr"/>
            <a:r>
              <a:rPr lang="en-US" sz="4000" dirty="0">
                <a:latin typeface="Times New Roman" panose="02020603050405020304" pitchFamily="18" charset="0"/>
                <a:cs typeface="Times New Roman" panose="02020603050405020304" pitchFamily="18" charset="0"/>
              </a:rPr>
              <a:t>March 19, 2019</a:t>
            </a:r>
          </a:p>
          <a:p>
            <a:endParaRPr lang="en-US" dirty="0"/>
          </a:p>
          <a:p>
            <a:endParaRPr lang="en-US" dirty="0"/>
          </a:p>
        </p:txBody>
      </p:sp>
      <p:sp>
        <p:nvSpPr>
          <p:cNvPr id="4" name="TextBox 3"/>
          <p:cNvSpPr txBox="1"/>
          <p:nvPr/>
        </p:nvSpPr>
        <p:spPr>
          <a:xfrm>
            <a:off x="3656012" y="838200"/>
            <a:ext cx="184731" cy="369332"/>
          </a:xfrm>
          <a:prstGeom prst="rect">
            <a:avLst/>
          </a:prstGeom>
          <a:noFill/>
        </p:spPr>
        <p:txBody>
          <a:bodyPr wrap="none" rtlCol="0">
            <a:spAutoFit/>
          </a:bodyPr>
          <a:lstStyle/>
          <a:p>
            <a:endParaRPr lang="en-US" dirty="0"/>
          </a:p>
        </p:txBody>
      </p:sp>
      <p:sp>
        <p:nvSpPr>
          <p:cNvPr id="6" name="TextBox 5"/>
          <p:cNvSpPr txBox="1"/>
          <p:nvPr/>
        </p:nvSpPr>
        <p:spPr>
          <a:xfrm>
            <a:off x="2817812" y="499646"/>
            <a:ext cx="6705600"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Town of Jamestown </a:t>
            </a:r>
          </a:p>
        </p:txBody>
      </p:sp>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863CF0-5688-41AD-B4AA-D2A17FF82D11}"/>
              </a:ext>
            </a:extLst>
          </p:cNvPr>
          <p:cNvSpPr>
            <a:spLocks noGrp="1"/>
          </p:cNvSpPr>
          <p:nvPr>
            <p:ph type="sldNum" sz="quarter" idx="12"/>
          </p:nvPr>
        </p:nvSpPr>
        <p:spPr/>
        <p:txBody>
          <a:bodyPr/>
          <a:lstStyle/>
          <a:p>
            <a:fld id="{693B167E-EA96-4147-81DE-549160052C22}" type="slidenum">
              <a:rPr lang="en-US" smtClean="0"/>
              <a:t>10</a:t>
            </a:fld>
            <a:endParaRPr lang="en-US" dirty="0"/>
          </a:p>
        </p:txBody>
      </p:sp>
      <p:pic>
        <p:nvPicPr>
          <p:cNvPr id="4" name="Picture 3">
            <a:extLst>
              <a:ext uri="{FF2B5EF4-FFF2-40B4-BE49-F238E27FC236}">
                <a16:creationId xmlns:a16="http://schemas.microsoft.com/office/drawing/2014/main" id="{0A48A4FB-60C1-41E7-A0FC-6E7202DD80A0}"/>
              </a:ext>
            </a:extLst>
          </p:cNvPr>
          <p:cNvPicPr>
            <a:picLocks noChangeAspect="1"/>
          </p:cNvPicPr>
          <p:nvPr/>
        </p:nvPicPr>
        <p:blipFill>
          <a:blip r:embed="rId2"/>
          <a:stretch>
            <a:fillRect/>
          </a:stretch>
        </p:blipFill>
        <p:spPr>
          <a:xfrm>
            <a:off x="836612" y="457200"/>
            <a:ext cx="10658119" cy="5181600"/>
          </a:xfrm>
          <a:prstGeom prst="rect">
            <a:avLst/>
          </a:prstGeom>
        </p:spPr>
      </p:pic>
    </p:spTree>
    <p:extLst>
      <p:ext uri="{BB962C8B-B14F-4D97-AF65-F5344CB8AC3E}">
        <p14:creationId xmlns:p14="http://schemas.microsoft.com/office/powerpoint/2010/main" val="147521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F48B5-7DC2-483F-9A70-6C62B92BA5F3}"/>
              </a:ext>
            </a:extLst>
          </p:cNvPr>
          <p:cNvSpPr>
            <a:spLocks noGrp="1"/>
          </p:cNvSpPr>
          <p:nvPr>
            <p:ph type="sldNum" sz="quarter" idx="12"/>
          </p:nvPr>
        </p:nvSpPr>
        <p:spPr/>
        <p:txBody>
          <a:bodyPr/>
          <a:lstStyle/>
          <a:p>
            <a:fld id="{693B167E-EA96-4147-81DE-549160052C22}" type="slidenum">
              <a:rPr lang="en-US" smtClean="0"/>
              <a:t>11</a:t>
            </a:fld>
            <a:endParaRPr lang="en-US" dirty="0"/>
          </a:p>
        </p:txBody>
      </p:sp>
      <p:pic>
        <p:nvPicPr>
          <p:cNvPr id="4" name="Picture 3">
            <a:extLst>
              <a:ext uri="{FF2B5EF4-FFF2-40B4-BE49-F238E27FC236}">
                <a16:creationId xmlns:a16="http://schemas.microsoft.com/office/drawing/2014/main" id="{F74EB93B-566C-46D2-9A89-9195DDF2C133}"/>
              </a:ext>
            </a:extLst>
          </p:cNvPr>
          <p:cNvPicPr>
            <a:picLocks noChangeAspect="1"/>
          </p:cNvPicPr>
          <p:nvPr/>
        </p:nvPicPr>
        <p:blipFill>
          <a:blip r:embed="rId2"/>
          <a:stretch>
            <a:fillRect/>
          </a:stretch>
        </p:blipFill>
        <p:spPr>
          <a:xfrm>
            <a:off x="217861" y="1447800"/>
            <a:ext cx="11753102" cy="3505200"/>
          </a:xfrm>
          <a:prstGeom prst="rect">
            <a:avLst/>
          </a:prstGeom>
        </p:spPr>
      </p:pic>
      <p:sp>
        <p:nvSpPr>
          <p:cNvPr id="5" name="TextBox 4">
            <a:extLst>
              <a:ext uri="{FF2B5EF4-FFF2-40B4-BE49-F238E27FC236}">
                <a16:creationId xmlns:a16="http://schemas.microsoft.com/office/drawing/2014/main" id="{C198653A-E5F0-4EA2-B7C9-3F4CA1E3D274}"/>
              </a:ext>
            </a:extLst>
          </p:cNvPr>
          <p:cNvSpPr txBox="1"/>
          <p:nvPr/>
        </p:nvSpPr>
        <p:spPr>
          <a:xfrm>
            <a:off x="150812" y="304800"/>
            <a:ext cx="553055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DEBT RETIREMENT SCHEDULE </a:t>
            </a:r>
          </a:p>
        </p:txBody>
      </p:sp>
    </p:spTree>
    <p:extLst>
      <p:ext uri="{BB962C8B-B14F-4D97-AF65-F5344CB8AC3E}">
        <p14:creationId xmlns:p14="http://schemas.microsoft.com/office/powerpoint/2010/main" val="371901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5"/>
            <a:ext cx="12176351" cy="780196"/>
          </a:xfrm>
        </p:spPr>
        <p:txBody>
          <a:bodyPr>
            <a:normAutofit/>
          </a:bodyPr>
          <a:lstStyle/>
          <a:p>
            <a:pPr algn="ctr"/>
            <a:r>
              <a:rPr lang="en-US" sz="3600" dirty="0">
                <a:latin typeface="Times New Roman" panose="02020603050405020304" pitchFamily="18" charset="0"/>
                <a:cs typeface="Times New Roman" panose="02020603050405020304" pitchFamily="18" charset="0"/>
              </a:rPr>
              <a:t>General Government </a:t>
            </a:r>
          </a:p>
        </p:txBody>
      </p:sp>
      <p:sp>
        <p:nvSpPr>
          <p:cNvPr id="3" name="Slide Number Placeholder 2"/>
          <p:cNvSpPr>
            <a:spLocks noGrp="1"/>
          </p:cNvSpPr>
          <p:nvPr>
            <p:ph type="sldNum" sz="quarter" idx="12"/>
          </p:nvPr>
        </p:nvSpPr>
        <p:spPr/>
        <p:txBody>
          <a:bodyPr/>
          <a:lstStyle/>
          <a:p>
            <a:fld id="{693B167E-EA96-4147-81DE-549160052C22}" type="slidenum">
              <a:rPr lang="en-US" smtClean="0"/>
              <a:t>12</a:t>
            </a:fld>
            <a:endParaRPr lang="en-US" dirty="0"/>
          </a:p>
        </p:txBody>
      </p:sp>
      <p:sp>
        <p:nvSpPr>
          <p:cNvPr id="5" name="Rectangle 4"/>
          <p:cNvSpPr/>
          <p:nvPr/>
        </p:nvSpPr>
        <p:spPr>
          <a:xfrm>
            <a:off x="150812" y="4114800"/>
            <a:ext cx="6092825" cy="1569660"/>
          </a:xfrm>
          <a:prstGeom prst="rect">
            <a:avLst/>
          </a:prstGeom>
        </p:spPr>
        <p:txBody>
          <a:bodyPr>
            <a:spAutoFit/>
          </a:bodyPr>
          <a:lstStyle/>
          <a:p>
            <a:r>
              <a:rPr lang="en-US" sz="2400" b="1" u="sng" dirty="0">
                <a:latin typeface="Times New Roman" panose="02020603050405020304" pitchFamily="18" charset="0"/>
                <a:cs typeface="Times New Roman" panose="02020603050405020304" pitchFamily="18" charset="0"/>
              </a:rPr>
              <a:t>FY2019-2020</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Town Hall Renovations and Upkeep : $25,000</a:t>
            </a:r>
          </a:p>
          <a:p>
            <a:r>
              <a:rPr lang="en-US" sz="2400" dirty="0">
                <a:latin typeface="Times New Roman" panose="02020603050405020304" pitchFamily="18" charset="0"/>
                <a:cs typeface="Times New Roman" panose="02020603050405020304" pitchFamily="18" charset="0"/>
              </a:rPr>
              <a:t>(Carpeting, Painting, Stairwells)</a:t>
            </a:r>
          </a:p>
        </p:txBody>
      </p:sp>
      <p:pic>
        <p:nvPicPr>
          <p:cNvPr id="4" name="Picture 3">
            <a:extLst>
              <a:ext uri="{FF2B5EF4-FFF2-40B4-BE49-F238E27FC236}">
                <a16:creationId xmlns:a16="http://schemas.microsoft.com/office/drawing/2014/main" id="{41FF4044-7AFC-4B77-A653-60F9A5221153}"/>
              </a:ext>
            </a:extLst>
          </p:cNvPr>
          <p:cNvPicPr>
            <a:picLocks noChangeAspect="1"/>
          </p:cNvPicPr>
          <p:nvPr/>
        </p:nvPicPr>
        <p:blipFill>
          <a:blip r:embed="rId3"/>
          <a:stretch>
            <a:fillRect/>
          </a:stretch>
        </p:blipFill>
        <p:spPr>
          <a:xfrm>
            <a:off x="150812" y="1827292"/>
            <a:ext cx="12025539" cy="2287508"/>
          </a:xfrm>
          <a:prstGeom prst="rect">
            <a:avLst/>
          </a:prstGeom>
        </p:spPr>
      </p:pic>
    </p:spTree>
    <p:extLst>
      <p:ext uri="{BB962C8B-B14F-4D97-AF65-F5344CB8AC3E}">
        <p14:creationId xmlns:p14="http://schemas.microsoft.com/office/powerpoint/2010/main" val="127574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228600"/>
            <a:ext cx="10055781" cy="685800"/>
          </a:xfrm>
        </p:spPr>
        <p:txBody>
          <a:bodyPr>
            <a:normAutofit/>
          </a:bodyPr>
          <a:lstStyle/>
          <a:p>
            <a:pPr algn="ctr"/>
            <a:r>
              <a:rPr lang="en-US" sz="3600" dirty="0">
                <a:latin typeface="Times New Roman" panose="02020603050405020304" pitchFamily="18" charset="0"/>
                <a:cs typeface="Times New Roman" panose="02020603050405020304" pitchFamily="18" charset="0"/>
              </a:rPr>
              <a:t>Town Clerk </a:t>
            </a:r>
          </a:p>
        </p:txBody>
      </p:sp>
      <p:sp>
        <p:nvSpPr>
          <p:cNvPr id="3" name="Slide Number Placeholder 2"/>
          <p:cNvSpPr>
            <a:spLocks noGrp="1"/>
          </p:cNvSpPr>
          <p:nvPr>
            <p:ph type="sldNum" sz="quarter" idx="12"/>
          </p:nvPr>
        </p:nvSpPr>
        <p:spPr/>
        <p:txBody>
          <a:bodyPr/>
          <a:lstStyle/>
          <a:p>
            <a:fld id="{693B167E-EA96-4147-81DE-549160052C22}" type="slidenum">
              <a:rPr lang="en-US" smtClean="0"/>
              <a:t>13</a:t>
            </a:fld>
            <a:endParaRPr lang="en-US" dirty="0"/>
          </a:p>
        </p:txBody>
      </p:sp>
      <p:sp>
        <p:nvSpPr>
          <p:cNvPr id="4" name="Rectangle 3"/>
          <p:cNvSpPr/>
          <p:nvPr/>
        </p:nvSpPr>
        <p:spPr>
          <a:xfrm>
            <a:off x="150812" y="4114800"/>
            <a:ext cx="6092825" cy="1569660"/>
          </a:xfrm>
          <a:prstGeom prst="rect">
            <a:avLst/>
          </a:prstGeom>
        </p:spPr>
        <p:txBody>
          <a:bodyPr>
            <a:spAutoFit/>
          </a:bodyPr>
          <a:lstStyle/>
          <a:p>
            <a:r>
              <a:rPr lang="en-US" sz="2400" b="1" u="sng" dirty="0">
                <a:latin typeface="Times New Roman" panose="02020603050405020304" pitchFamily="18" charset="0"/>
                <a:cs typeface="Times New Roman" panose="02020603050405020304" pitchFamily="18" charset="0"/>
              </a:rPr>
              <a:t>FY2019-2020</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Clerk Records Management:  $2,500</a:t>
            </a:r>
          </a:p>
          <a:p>
            <a:r>
              <a:rPr lang="en-US" sz="2400" dirty="0">
                <a:latin typeface="Times New Roman" panose="02020603050405020304" pitchFamily="18" charset="0"/>
                <a:cs typeface="Times New Roman" panose="02020603050405020304" pitchFamily="18" charset="0"/>
              </a:rPr>
              <a:t>Codification:  $5,000</a:t>
            </a:r>
            <a:endParaRPr lang="en-US" sz="2400" dirty="0"/>
          </a:p>
        </p:txBody>
      </p:sp>
      <p:pic>
        <p:nvPicPr>
          <p:cNvPr id="5" name="Picture 4">
            <a:extLst>
              <a:ext uri="{FF2B5EF4-FFF2-40B4-BE49-F238E27FC236}">
                <a16:creationId xmlns:a16="http://schemas.microsoft.com/office/drawing/2014/main" id="{A74F8381-E3BB-4BA8-8FA0-2CBE5B1A78FF}"/>
              </a:ext>
            </a:extLst>
          </p:cNvPr>
          <p:cNvPicPr>
            <a:picLocks noChangeAspect="1"/>
          </p:cNvPicPr>
          <p:nvPr/>
        </p:nvPicPr>
        <p:blipFill>
          <a:blip r:embed="rId3"/>
          <a:stretch>
            <a:fillRect/>
          </a:stretch>
        </p:blipFill>
        <p:spPr>
          <a:xfrm>
            <a:off x="150812" y="1477293"/>
            <a:ext cx="11922797" cy="2209800"/>
          </a:xfrm>
          <a:prstGeom prst="rect">
            <a:avLst/>
          </a:prstGeom>
        </p:spPr>
      </p:pic>
    </p:spTree>
    <p:extLst>
      <p:ext uri="{BB962C8B-B14F-4D97-AF65-F5344CB8AC3E}">
        <p14:creationId xmlns:p14="http://schemas.microsoft.com/office/powerpoint/2010/main" val="114473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33089"/>
            <a:ext cx="10055781" cy="838200"/>
          </a:xfrm>
        </p:spPr>
        <p:txBody>
          <a:bodyPr>
            <a:normAutofit/>
          </a:bodyPr>
          <a:lstStyle/>
          <a:p>
            <a:pPr algn="ctr"/>
            <a:r>
              <a:rPr lang="en-US" sz="3600" dirty="0">
                <a:solidFill>
                  <a:schemeClr val="tx1"/>
                </a:solidFill>
                <a:latin typeface="Times New Roman" panose="02020603050405020304" pitchFamily="18" charset="0"/>
                <a:cs typeface="Times New Roman" panose="02020603050405020304" pitchFamily="18" charset="0"/>
              </a:rPr>
              <a:t>Town Clerk </a:t>
            </a:r>
          </a:p>
        </p:txBody>
      </p:sp>
      <p:sp>
        <p:nvSpPr>
          <p:cNvPr id="3" name="Content Placeholder 2"/>
          <p:cNvSpPr>
            <a:spLocks noGrp="1"/>
          </p:cNvSpPr>
          <p:nvPr>
            <p:ph sz="half" idx="1"/>
          </p:nvPr>
        </p:nvSpPr>
        <p:spPr>
          <a:xfrm>
            <a:off x="7937" y="914400"/>
            <a:ext cx="5845628" cy="5029200"/>
          </a:xfrm>
          <a:solidFill>
            <a:schemeClr val="bg1"/>
          </a:solidFill>
        </p:spPr>
        <p:txBody>
          <a:bodyPr>
            <a:normAutofit fontScale="25000" lnSpcReduction="20000"/>
          </a:bodyPr>
          <a:lstStyle/>
          <a:p>
            <a:pPr marL="0" indent="0">
              <a:buNone/>
            </a:pPr>
            <a:r>
              <a:rPr lang="en-US" sz="8000" b="1" u="sng" dirty="0">
                <a:latin typeface="Times New Roman" panose="02020603050405020304" pitchFamily="18" charset="0"/>
                <a:cs typeface="Times New Roman" panose="02020603050405020304" pitchFamily="18" charset="0"/>
              </a:rPr>
              <a:t>Clerk Records Management</a:t>
            </a:r>
          </a:p>
          <a:p>
            <a:pPr lvl="0">
              <a:lnSpc>
                <a:spcPct val="120000"/>
              </a:lnSpc>
            </a:pPr>
            <a:r>
              <a:rPr lang="en-US" sz="8000" dirty="0">
                <a:latin typeface="Times New Roman" panose="02020603050405020304" pitchFamily="18" charset="0"/>
                <a:cs typeface="Times New Roman" panose="02020603050405020304" pitchFamily="18" charset="0"/>
              </a:rPr>
              <a:t>Maintenance of Office Vault and archival contents;</a:t>
            </a:r>
          </a:p>
          <a:p>
            <a:pPr lvl="0">
              <a:lnSpc>
                <a:spcPct val="120000"/>
              </a:lnSpc>
            </a:pPr>
            <a:r>
              <a:rPr lang="en-US" sz="8000" dirty="0">
                <a:latin typeface="Times New Roman" panose="02020603050405020304" pitchFamily="18" charset="0"/>
                <a:cs typeface="Times New Roman" panose="02020603050405020304" pitchFamily="18" charset="0"/>
              </a:rPr>
              <a:t>Microfilming, Records Retention and Disposition;</a:t>
            </a:r>
          </a:p>
          <a:p>
            <a:pPr lvl="0">
              <a:lnSpc>
                <a:spcPct val="120000"/>
              </a:lnSpc>
            </a:pPr>
            <a:r>
              <a:rPr lang="en-US" sz="8000" dirty="0">
                <a:latin typeface="Times New Roman" panose="02020603050405020304" pitchFamily="18" charset="0"/>
                <a:cs typeface="Times New Roman" panose="02020603050405020304" pitchFamily="18" charset="0"/>
              </a:rPr>
              <a:t>Land Evidence recording, and Vital Records maintenance, </a:t>
            </a:r>
          </a:p>
          <a:p>
            <a:pPr marL="201108" lvl="1" indent="0">
              <a:lnSpc>
                <a:spcPct val="120000"/>
              </a:lnSpc>
              <a:buNone/>
            </a:pPr>
            <a:r>
              <a:rPr lang="en-US" sz="8000" dirty="0">
                <a:latin typeface="Times New Roman" panose="02020603050405020304" pitchFamily="18" charset="0"/>
                <a:cs typeface="Times New Roman" panose="02020603050405020304" pitchFamily="18" charset="0"/>
              </a:rPr>
              <a:t>	and protection;</a:t>
            </a:r>
          </a:p>
          <a:p>
            <a:pPr lvl="0">
              <a:lnSpc>
                <a:spcPct val="120000"/>
              </a:lnSpc>
            </a:pPr>
            <a:r>
              <a:rPr lang="en-US" sz="8000" dirty="0">
                <a:latin typeface="Times New Roman" panose="02020603050405020304" pitchFamily="18" charset="0"/>
                <a:cs typeface="Times New Roman" panose="02020603050405020304" pitchFamily="18" charset="0"/>
              </a:rPr>
              <a:t>Minutes and Licensing filing and protection;</a:t>
            </a:r>
          </a:p>
          <a:p>
            <a:pPr lvl="0">
              <a:lnSpc>
                <a:spcPct val="120000"/>
              </a:lnSpc>
            </a:pPr>
            <a:r>
              <a:rPr lang="en-US" sz="8000" dirty="0">
                <a:latin typeface="Times New Roman" panose="02020603050405020304" pitchFamily="18" charset="0"/>
                <a:cs typeface="Times New Roman" panose="02020603050405020304" pitchFamily="18" charset="0"/>
              </a:rPr>
              <a:t>Boards/Commission/Committee filing and protection;</a:t>
            </a:r>
          </a:p>
          <a:p>
            <a:pPr lvl="0">
              <a:lnSpc>
                <a:spcPct val="120000"/>
              </a:lnSpc>
            </a:pPr>
            <a:r>
              <a:rPr lang="en-US" sz="8000" dirty="0">
                <a:latin typeface="Times New Roman" panose="02020603050405020304" pitchFamily="18" charset="0"/>
                <a:cs typeface="Times New Roman" panose="02020603050405020304" pitchFamily="18" charset="0"/>
              </a:rPr>
              <a:t>Development of Maintenance and Protection procedures;</a:t>
            </a:r>
          </a:p>
          <a:p>
            <a:pPr lvl="0">
              <a:lnSpc>
                <a:spcPct val="120000"/>
              </a:lnSpc>
            </a:pPr>
            <a:r>
              <a:rPr lang="en-US" sz="8000" dirty="0">
                <a:latin typeface="Times New Roman" panose="02020603050405020304" pitchFamily="18" charset="0"/>
                <a:cs typeface="Times New Roman" panose="02020603050405020304" pitchFamily="18" charset="0"/>
              </a:rPr>
              <a:t>Maintenance of all manual and electronic equipment; </a:t>
            </a:r>
          </a:p>
          <a:p>
            <a:pPr lvl="0">
              <a:lnSpc>
                <a:spcPct val="120000"/>
              </a:lnSpc>
            </a:pPr>
            <a:r>
              <a:rPr lang="en-US" sz="8000" dirty="0">
                <a:latin typeface="Times New Roman" panose="02020603050405020304" pitchFamily="18" charset="0"/>
                <a:cs typeface="Times New Roman" panose="02020603050405020304" pitchFamily="18" charset="0"/>
              </a:rPr>
              <a:t>All records management functions are performed in 	compliance with State Law. </a:t>
            </a:r>
          </a:p>
          <a:p>
            <a:endParaRPr lang="en-US" sz="6200" b="1" dirty="0"/>
          </a:p>
          <a:p>
            <a:endParaRPr lang="en-US" sz="1000" dirty="0"/>
          </a:p>
        </p:txBody>
      </p:sp>
      <p:sp>
        <p:nvSpPr>
          <p:cNvPr id="4" name="Content Placeholder 3"/>
          <p:cNvSpPr>
            <a:spLocks noGrp="1"/>
          </p:cNvSpPr>
          <p:nvPr>
            <p:ph sz="half" idx="2"/>
          </p:nvPr>
        </p:nvSpPr>
        <p:spPr>
          <a:xfrm>
            <a:off x="5851977" y="914400"/>
            <a:ext cx="5887585" cy="3657600"/>
          </a:xfrm>
          <a:solidFill>
            <a:schemeClr val="bg1"/>
          </a:solidFill>
        </p:spPr>
        <p:txBody>
          <a:bodyPr>
            <a:normAutofit fontScale="25000" lnSpcReduction="20000"/>
          </a:bodyPr>
          <a:lstStyle/>
          <a:p>
            <a:pPr marL="0" indent="0">
              <a:buNone/>
            </a:pPr>
            <a:r>
              <a:rPr lang="en-US" sz="8000" b="1" u="sng" dirty="0">
                <a:latin typeface="Times New Roman" panose="02020603050405020304" pitchFamily="18" charset="0"/>
                <a:cs typeface="Times New Roman" panose="02020603050405020304" pitchFamily="18" charset="0"/>
              </a:rPr>
              <a:t>Codification</a:t>
            </a:r>
          </a:p>
          <a:p>
            <a:pPr lvl="0">
              <a:lnSpc>
                <a:spcPct val="120000"/>
              </a:lnSpc>
            </a:pPr>
            <a:r>
              <a:rPr lang="en-US" sz="8000" dirty="0">
                <a:latin typeface="Times New Roman" panose="02020603050405020304" pitchFamily="18" charset="0"/>
                <a:cs typeface="Times New Roman" panose="02020603050405020304" pitchFamily="18" charset="0"/>
              </a:rPr>
              <a:t>Organizing and arranging a systematic Code of Ordinances;</a:t>
            </a:r>
          </a:p>
          <a:p>
            <a:pPr lvl="0">
              <a:lnSpc>
                <a:spcPct val="120000"/>
              </a:lnSpc>
            </a:pPr>
            <a:r>
              <a:rPr lang="en-US" sz="8000" dirty="0">
                <a:latin typeface="Times New Roman" panose="02020603050405020304" pitchFamily="18" charset="0"/>
                <a:cs typeface="Times New Roman" panose="02020603050405020304" pitchFamily="18" charset="0"/>
              </a:rPr>
              <a:t>Review of Ordinances for revision and updating;</a:t>
            </a:r>
          </a:p>
          <a:p>
            <a:pPr lvl="0">
              <a:lnSpc>
                <a:spcPct val="120000"/>
              </a:lnSpc>
            </a:pPr>
            <a:r>
              <a:rPr lang="en-US" sz="8000" dirty="0">
                <a:latin typeface="Times New Roman" panose="02020603050405020304" pitchFamily="18" charset="0"/>
                <a:cs typeface="Times New Roman" panose="02020603050405020304" pitchFamily="18" charset="0"/>
              </a:rPr>
              <a:t>Updating/amending ordinance language for compliance with State law; </a:t>
            </a:r>
          </a:p>
          <a:p>
            <a:pPr lvl="0">
              <a:lnSpc>
                <a:spcPct val="120000"/>
              </a:lnSpc>
            </a:pPr>
            <a:r>
              <a:rPr lang="en-US" sz="8000" dirty="0">
                <a:latin typeface="Times New Roman" panose="02020603050405020304" pitchFamily="18" charset="0"/>
                <a:cs typeface="Times New Roman" panose="02020603050405020304" pitchFamily="18" charset="0"/>
              </a:rPr>
              <a:t>Processing of revisions for, printed Code, online Code and Code archives. </a:t>
            </a:r>
          </a:p>
          <a:p>
            <a:endParaRPr lang="en-US" sz="7200" b="1" u="sn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167E-EA96-4147-81DE-549160052C2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18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412" y="352868"/>
            <a:ext cx="8169569" cy="475396"/>
          </a:xfrm>
        </p:spPr>
        <p:txBody>
          <a:bodyPr>
            <a:noAutofit/>
          </a:bodyPr>
          <a:lstStyle/>
          <a:p>
            <a:pPr algn="ctr"/>
            <a:r>
              <a:rPr lang="en-US" sz="3600" dirty="0">
                <a:latin typeface="Times New Roman" panose="02020603050405020304" pitchFamily="18" charset="0"/>
                <a:cs typeface="Times New Roman" panose="02020603050405020304" pitchFamily="18" charset="0"/>
              </a:rPr>
              <a:t>Tax Assessor </a:t>
            </a:r>
          </a:p>
        </p:txBody>
      </p:sp>
      <p:sp>
        <p:nvSpPr>
          <p:cNvPr id="3" name="Slide Number Placeholder 2"/>
          <p:cNvSpPr>
            <a:spLocks noGrp="1"/>
          </p:cNvSpPr>
          <p:nvPr>
            <p:ph type="sldNum" sz="quarter" idx="12"/>
          </p:nvPr>
        </p:nvSpPr>
        <p:spPr/>
        <p:txBody>
          <a:bodyPr/>
          <a:lstStyle/>
          <a:p>
            <a:fld id="{693B167E-EA96-4147-81DE-549160052C22}" type="slidenum">
              <a:rPr lang="en-US" smtClean="0"/>
              <a:t>15</a:t>
            </a:fld>
            <a:endParaRPr lang="en-US" dirty="0"/>
          </a:p>
        </p:txBody>
      </p:sp>
      <p:sp>
        <p:nvSpPr>
          <p:cNvPr id="8" name="TextBox 7"/>
          <p:cNvSpPr txBox="1"/>
          <p:nvPr/>
        </p:nvSpPr>
        <p:spPr>
          <a:xfrm>
            <a:off x="111124" y="3610327"/>
            <a:ext cx="5334000" cy="2677656"/>
          </a:xfrm>
          <a:prstGeom prst="rect">
            <a:avLst/>
          </a:prstGeom>
          <a:solidFill>
            <a:schemeClr val="bg1"/>
          </a:solidFill>
        </p:spPr>
        <p:txBody>
          <a:bodyPr wrap="square" rtlCol="0">
            <a:spAutoFit/>
          </a:bodyPr>
          <a:lstStyle/>
          <a:p>
            <a:r>
              <a:rPr lang="en-US" sz="2400" b="1" u="sng" dirty="0">
                <a:latin typeface="Times New Roman" panose="02020603050405020304" pitchFamily="18" charset="0"/>
                <a:cs typeface="Times New Roman" panose="02020603050405020304" pitchFamily="18" charset="0"/>
              </a:rPr>
              <a:t>FY 2019-2020</a:t>
            </a:r>
          </a:p>
          <a:p>
            <a:r>
              <a:rPr lang="en-US" sz="2400" dirty="0">
                <a:latin typeface="Times New Roman" panose="02020603050405020304" pitchFamily="18" charset="0"/>
                <a:cs typeface="Times New Roman" panose="02020603050405020304" pitchFamily="18" charset="0"/>
              </a:rPr>
              <a:t>Revaluation Set-aside: $12,000</a:t>
            </a:r>
          </a:p>
          <a:p>
            <a:endParaRPr lang="en-US" sz="2400" dirty="0">
              <a:latin typeface="Times New Roman" panose="02020603050405020304" pitchFamily="18" charset="0"/>
              <a:cs typeface="Times New Roman" panose="02020603050405020304" pitchFamily="18" charset="0"/>
            </a:endParaRPr>
          </a:p>
          <a:p>
            <a:r>
              <a:rPr lang="en-US" sz="2400" b="1" u="sng" dirty="0">
                <a:latin typeface="Times New Roman" panose="02020603050405020304" pitchFamily="18" charset="0"/>
                <a:cs typeface="Times New Roman" panose="02020603050405020304" pitchFamily="18" charset="0"/>
              </a:rPr>
              <a:t>Scheduled Revaluations</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Statistical Revaluation Dec. 31,  2018 </a:t>
            </a:r>
          </a:p>
          <a:p>
            <a:r>
              <a:rPr lang="en-US" sz="2400" dirty="0">
                <a:latin typeface="Times New Roman" panose="02020603050405020304" pitchFamily="18" charset="0"/>
                <a:cs typeface="Times New Roman" panose="02020603050405020304" pitchFamily="18" charset="0"/>
              </a:rPr>
              <a:t>Full-Revaluation Dec. 31, 2021</a:t>
            </a:r>
          </a:p>
          <a:p>
            <a:r>
              <a:rPr lang="en-US" sz="2400" dirty="0">
                <a:latin typeface="Times New Roman" panose="02020603050405020304" pitchFamily="18" charset="0"/>
                <a:cs typeface="Times New Roman" panose="02020603050405020304" pitchFamily="18" charset="0"/>
              </a:rPr>
              <a:t>Statistical Revaluation Dec. 31, 2024</a:t>
            </a:r>
          </a:p>
        </p:txBody>
      </p:sp>
      <p:pic>
        <p:nvPicPr>
          <p:cNvPr id="5" name="Picture 4">
            <a:extLst>
              <a:ext uri="{FF2B5EF4-FFF2-40B4-BE49-F238E27FC236}">
                <a16:creationId xmlns:a16="http://schemas.microsoft.com/office/drawing/2014/main" id="{BF1A49C8-3859-418E-BC90-225E1C10E4CD}"/>
              </a:ext>
            </a:extLst>
          </p:cNvPr>
          <p:cNvPicPr>
            <a:picLocks noChangeAspect="1"/>
          </p:cNvPicPr>
          <p:nvPr/>
        </p:nvPicPr>
        <p:blipFill>
          <a:blip r:embed="rId3"/>
          <a:stretch>
            <a:fillRect/>
          </a:stretch>
        </p:blipFill>
        <p:spPr>
          <a:xfrm>
            <a:off x="57150" y="1241344"/>
            <a:ext cx="12131675" cy="1977754"/>
          </a:xfrm>
          <a:prstGeom prst="rect">
            <a:avLst/>
          </a:prstGeom>
        </p:spPr>
      </p:pic>
    </p:spTree>
    <p:extLst>
      <p:ext uri="{BB962C8B-B14F-4D97-AF65-F5344CB8AC3E}">
        <p14:creationId xmlns:p14="http://schemas.microsoft.com/office/powerpoint/2010/main" val="193413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76200"/>
            <a:ext cx="10055781" cy="822961"/>
          </a:xfrm>
        </p:spPr>
        <p:txBody>
          <a:bodyPr>
            <a:normAutofit/>
          </a:bodyPr>
          <a:lstStyle/>
          <a:p>
            <a:pPr algn="ctr"/>
            <a:r>
              <a:rPr lang="en-US" sz="3600" dirty="0">
                <a:latin typeface="Times New Roman" panose="02020603050405020304" pitchFamily="18" charset="0"/>
                <a:cs typeface="Times New Roman" panose="02020603050405020304" pitchFamily="18" charset="0"/>
              </a:rPr>
              <a:t>Tax Assessor </a:t>
            </a:r>
            <a:endParaRPr lang="en-US" sz="3600" dirty="0"/>
          </a:p>
        </p:txBody>
      </p:sp>
      <p:sp>
        <p:nvSpPr>
          <p:cNvPr id="3" name="Slide Number Placeholder 2"/>
          <p:cNvSpPr>
            <a:spLocks noGrp="1"/>
          </p:cNvSpPr>
          <p:nvPr>
            <p:ph type="sldNum" sz="quarter" idx="12"/>
          </p:nvPr>
        </p:nvSpPr>
        <p:spPr/>
        <p:txBody>
          <a:bodyPr/>
          <a:lstStyle/>
          <a:p>
            <a:fld id="{693B167E-EA96-4147-81DE-549160052C22}" type="slidenum">
              <a:rPr lang="en-US" smtClean="0"/>
              <a:t>16</a:t>
            </a:fld>
            <a:endParaRPr lang="en-US" dirty="0"/>
          </a:p>
        </p:txBody>
      </p:sp>
      <p:pic>
        <p:nvPicPr>
          <p:cNvPr id="5" name="Picture 4">
            <a:extLst>
              <a:ext uri="{FF2B5EF4-FFF2-40B4-BE49-F238E27FC236}">
                <a16:creationId xmlns:a16="http://schemas.microsoft.com/office/drawing/2014/main" id="{F1AF2E09-29E2-4C93-B06F-BA70D8C792B5}"/>
              </a:ext>
            </a:extLst>
          </p:cNvPr>
          <p:cNvPicPr>
            <a:picLocks noChangeAspect="1"/>
          </p:cNvPicPr>
          <p:nvPr/>
        </p:nvPicPr>
        <p:blipFill>
          <a:blip r:embed="rId2"/>
          <a:stretch>
            <a:fillRect/>
          </a:stretch>
        </p:blipFill>
        <p:spPr>
          <a:xfrm>
            <a:off x="2513012" y="1752600"/>
            <a:ext cx="7124618" cy="4579578"/>
          </a:xfrm>
          <a:prstGeom prst="rect">
            <a:avLst/>
          </a:prstGeom>
        </p:spPr>
      </p:pic>
    </p:spTree>
    <p:extLst>
      <p:ext uri="{BB962C8B-B14F-4D97-AF65-F5344CB8AC3E}">
        <p14:creationId xmlns:p14="http://schemas.microsoft.com/office/powerpoint/2010/main" val="327728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304801"/>
            <a:ext cx="10055781" cy="762000"/>
          </a:xfrm>
        </p:spPr>
        <p:txBody>
          <a:bodyPr>
            <a:normAutofit/>
          </a:bodyPr>
          <a:lstStyle/>
          <a:p>
            <a:pPr algn="ctr"/>
            <a:r>
              <a:rPr lang="en-US" sz="3600" dirty="0">
                <a:latin typeface="Times New Roman" panose="02020603050405020304" pitchFamily="18" charset="0"/>
                <a:cs typeface="Times New Roman" panose="02020603050405020304" pitchFamily="18" charset="0"/>
              </a:rPr>
              <a:t>Planning Department </a:t>
            </a:r>
          </a:p>
        </p:txBody>
      </p:sp>
      <p:sp>
        <p:nvSpPr>
          <p:cNvPr id="3" name="Slide Number Placeholder 2"/>
          <p:cNvSpPr>
            <a:spLocks noGrp="1"/>
          </p:cNvSpPr>
          <p:nvPr>
            <p:ph type="sldNum" sz="quarter" idx="12"/>
          </p:nvPr>
        </p:nvSpPr>
        <p:spPr/>
        <p:txBody>
          <a:bodyPr/>
          <a:lstStyle/>
          <a:p>
            <a:fld id="{693B167E-EA96-4147-81DE-549160052C22}" type="slidenum">
              <a:rPr lang="en-US" smtClean="0"/>
              <a:t>17</a:t>
            </a:fld>
            <a:endParaRPr lang="en-US" dirty="0"/>
          </a:p>
        </p:txBody>
      </p:sp>
      <p:sp>
        <p:nvSpPr>
          <p:cNvPr id="8" name="TextBox 7"/>
          <p:cNvSpPr txBox="1"/>
          <p:nvPr/>
        </p:nvSpPr>
        <p:spPr>
          <a:xfrm>
            <a:off x="71436" y="3875500"/>
            <a:ext cx="6858000" cy="1938992"/>
          </a:xfrm>
          <a:prstGeom prst="rect">
            <a:avLst/>
          </a:prstGeom>
          <a:solidFill>
            <a:schemeClr val="bg1"/>
          </a:solidFill>
        </p:spPr>
        <p:txBody>
          <a:bodyPr wrap="square" rtlCol="0">
            <a:spAutoFit/>
          </a:bodyPr>
          <a:lstStyle/>
          <a:p>
            <a:r>
              <a:rPr lang="en-US" sz="2400" b="1" u="sng" dirty="0">
                <a:latin typeface="Times New Roman" panose="02020603050405020304" pitchFamily="18" charset="0"/>
                <a:cs typeface="Times New Roman" panose="02020603050405020304" pitchFamily="18" charset="0"/>
              </a:rPr>
              <a:t>FY 2019-2020</a:t>
            </a:r>
            <a:r>
              <a:rPr lang="en-US" sz="2400" b="1" dirty="0">
                <a:latin typeface="Times New Roman" panose="02020603050405020304" pitchFamily="18" charset="0"/>
                <a:cs typeface="Times New Roman" panose="02020603050405020304" pitchFamily="18" charset="0"/>
              </a:rPr>
              <a:t> Project Costs:  $65,000</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Planning and Development Documents: $15,000</a:t>
            </a:r>
          </a:p>
          <a:p>
            <a:r>
              <a:rPr lang="en-US" sz="2400" dirty="0">
                <a:latin typeface="Times New Roman" panose="02020603050405020304" pitchFamily="18" charset="0"/>
                <a:cs typeface="Times New Roman" panose="02020603050405020304" pitchFamily="18" charset="0"/>
              </a:rPr>
              <a:t>Affordable Housing Grant Funding: 	$25,000</a:t>
            </a:r>
          </a:p>
          <a:p>
            <a:r>
              <a:rPr lang="en-US" sz="2400" dirty="0">
                <a:latin typeface="Times New Roman" panose="02020603050405020304" pitchFamily="18" charset="0"/>
                <a:cs typeface="Times New Roman" panose="02020603050405020304" pitchFamily="18" charset="0"/>
              </a:rPr>
              <a:t>Water Resources Protection Study :  $25,000</a:t>
            </a:r>
          </a:p>
        </p:txBody>
      </p:sp>
      <p:pic>
        <p:nvPicPr>
          <p:cNvPr id="5" name="Picture 4">
            <a:extLst>
              <a:ext uri="{FF2B5EF4-FFF2-40B4-BE49-F238E27FC236}">
                <a16:creationId xmlns:a16="http://schemas.microsoft.com/office/drawing/2014/main" id="{75ABCD1C-1043-4C02-AAED-97DBBBF99D50}"/>
              </a:ext>
            </a:extLst>
          </p:cNvPr>
          <p:cNvPicPr>
            <a:picLocks noChangeAspect="1"/>
          </p:cNvPicPr>
          <p:nvPr/>
        </p:nvPicPr>
        <p:blipFill>
          <a:blip r:embed="rId3"/>
          <a:stretch>
            <a:fillRect/>
          </a:stretch>
        </p:blipFill>
        <p:spPr>
          <a:xfrm>
            <a:off x="53974" y="1676400"/>
            <a:ext cx="12114213" cy="2199100"/>
          </a:xfrm>
          <a:prstGeom prst="rect">
            <a:avLst/>
          </a:prstGeom>
        </p:spPr>
      </p:pic>
    </p:spTree>
    <p:extLst>
      <p:ext uri="{BB962C8B-B14F-4D97-AF65-F5344CB8AC3E}">
        <p14:creationId xmlns:p14="http://schemas.microsoft.com/office/powerpoint/2010/main" val="71855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88825" cy="3754874"/>
          </a:xfrm>
          <a:prstGeom prst="rect">
            <a:avLst/>
          </a:prstGeom>
          <a:solidFill>
            <a:schemeClr val="bg1"/>
          </a:solidFill>
        </p:spPr>
        <p:txBody>
          <a:bodyPr wrap="square" rtlCol="0">
            <a:spAutoFit/>
          </a:bodyPr>
          <a:lstStyle/>
          <a:p>
            <a:r>
              <a:rPr lang="en-US" sz="2000" b="1" i="1" u="sng" dirty="0">
                <a:latin typeface="Times New Roman" panose="02020603050405020304" pitchFamily="18" charset="0"/>
                <a:ea typeface="Calibri" panose="020F0502020204030204" pitchFamily="34" charset="0"/>
                <a:cs typeface="Times New Roman" panose="02020603050405020304" pitchFamily="18" charset="0"/>
              </a:rPr>
              <a:t>Planning Services and Development Documents</a:t>
            </a:r>
            <a:r>
              <a:rPr lang="en-US" sz="2000" b="1" i="1" dirty="0">
                <a:latin typeface="Times New Roman" panose="02020603050405020304" pitchFamily="18" charset="0"/>
                <a:ea typeface="Calibri" panose="020F0502020204030204" pitchFamily="34" charset="0"/>
                <a:cs typeface="Times New Roman" panose="02020603050405020304" pitchFamily="18" charset="0"/>
              </a:rPr>
              <a:t>: $15,000  </a:t>
            </a:r>
            <a:r>
              <a:rPr lang="en-US" sz="2000" dirty="0">
                <a:latin typeface="Times New Roman" panose="02020603050405020304" pitchFamily="18" charset="0"/>
                <a:ea typeface="Calibri" panose="020F0502020204030204" pitchFamily="34" charset="0"/>
                <a:cs typeface="Times New Roman" panose="02020603050405020304" pitchFamily="18" charset="0"/>
              </a:rPr>
              <a:t> - This will provide funding for the following:</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tabLst>
                <a:tab pos="457200" algn="l"/>
              </a:tabLst>
            </a:pPr>
            <a:r>
              <a:rPr lang="en-US" sz="2000" u="sng" dirty="0">
                <a:latin typeface="Times New Roman" panose="02020603050405020304" pitchFamily="18" charset="0"/>
                <a:ea typeface="Calibri" panose="020F0502020204030204" pitchFamily="34" charset="0"/>
                <a:cs typeface="Times New Roman" panose="02020603050405020304" pitchFamily="18" charset="0"/>
              </a:rPr>
              <a:t>Comprehensive Plan Update</a:t>
            </a:r>
            <a:r>
              <a:rPr lang="en-US" sz="2000" dirty="0">
                <a:latin typeface="Times New Roman" panose="02020603050405020304" pitchFamily="18" charset="0"/>
                <a:ea typeface="Calibri" panose="020F0502020204030204" pitchFamily="34" charset="0"/>
                <a:cs typeface="Times New Roman" panose="02020603050405020304" pitchFamily="18" charset="0"/>
              </a:rPr>
              <a:t>:  provide assistance to implement the next community survey, assist with public participation workshop(s), document preparation, printing, advertising, public workshops, and professional formatting/editing.</a:t>
            </a:r>
          </a:p>
          <a:p>
            <a:pPr marL="342900" marR="0" lvl="0" indent="-342900">
              <a:spcBef>
                <a:spcPts val="0"/>
              </a:spcBef>
              <a:spcAft>
                <a:spcPts val="0"/>
              </a:spcAft>
              <a:buFont typeface="+mj-lt"/>
              <a:buAutoNum type="arabicParen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7663" indent="-347663"/>
            <a:r>
              <a:rPr lang="en-US" sz="2000" dirty="0">
                <a:latin typeface="Times New Roman" panose="02020603050405020304" pitchFamily="18" charset="0"/>
                <a:ea typeface="Calibri" panose="020F0502020204030204" pitchFamily="34" charset="0"/>
                <a:cs typeface="Times New Roman" panose="02020603050405020304" pitchFamily="18" charset="0"/>
              </a:rPr>
              <a:t>2)  </a:t>
            </a:r>
            <a:r>
              <a:rPr lang="en-US" sz="2000" u="sng" dirty="0">
                <a:latin typeface="Times New Roman" panose="02020603050405020304" pitchFamily="18" charset="0"/>
                <a:ea typeface="Calibri" panose="020F0502020204030204" pitchFamily="34" charset="0"/>
                <a:cs typeface="Times New Roman" panose="02020603050405020304" pitchFamily="18" charset="0"/>
              </a:rPr>
              <a:t>Zoning Ordinance</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This funding will address the Update to the Zoning Ordinance including Consulting:   Consultant review/performance Evaluation with specific emphasis on Article 3 – Application of District Regulations, Article 8 – RR-200 Regulations, Article 10 – Multifamily Dwellings, Article 11 – Jamestown Village Special Development District,  Article 12 - Parking Regulations, Article 13 – Sign Regulations, Article 14, Accessory Family Dwelling Units, Article 15 – Single Family Cluster/Conservation Development, Article 17 – Low and Moderate Income Housing.</a:t>
            </a:r>
          </a:p>
          <a:p>
            <a:pPr marL="347663" marR="0" lvl="0" indent="-347663">
              <a:spcBef>
                <a:spcPts val="0"/>
              </a:spcBef>
              <a:spcAft>
                <a:spcPts val="0"/>
              </a:spcAft>
              <a:buFont typeface="+mj-lt"/>
              <a:buAutoNum type="arabicParenR"/>
              <a:tabLst>
                <a:tab pos="457200" algn="l"/>
              </a:tabLst>
            </a:pPr>
            <a:endParaRPr lang="en-US" dirty="0"/>
          </a:p>
        </p:txBody>
      </p:sp>
      <p:sp>
        <p:nvSpPr>
          <p:cNvPr id="4" name="TextBox 3"/>
          <p:cNvSpPr txBox="1"/>
          <p:nvPr/>
        </p:nvSpPr>
        <p:spPr>
          <a:xfrm>
            <a:off x="1" y="3503027"/>
            <a:ext cx="12188824" cy="2831544"/>
          </a:xfrm>
          <a:prstGeom prst="rect">
            <a:avLst/>
          </a:prstGeom>
          <a:solidFill>
            <a:schemeClr val="bg1"/>
          </a:solidFill>
        </p:spPr>
        <p:txBody>
          <a:bodyPr wrap="square" rtlCol="0">
            <a:spAutoFit/>
          </a:bodyPr>
          <a:lstStyle/>
          <a:p>
            <a:pPr marL="522288" marR="0" indent="-465138" algn="just">
              <a:spcBef>
                <a:spcPts val="0"/>
              </a:spcBef>
              <a:spcAft>
                <a:spcPts val="0"/>
              </a:spcAft>
            </a:pPr>
            <a:r>
              <a:rPr lang="en-US" sz="2000" b="1" i="1" u="sng" dirty="0">
                <a:latin typeface="Times New Roman" panose="02020603050405020304" pitchFamily="18" charset="0"/>
                <a:ea typeface="Calibri" panose="020F0502020204030204" pitchFamily="34" charset="0"/>
                <a:cs typeface="Times New Roman" panose="02020603050405020304" pitchFamily="18" charset="0"/>
              </a:rPr>
              <a:t>Affordable Housing Grant Program</a:t>
            </a:r>
            <a:r>
              <a:rPr lang="en-US" sz="2000" b="1" i="1" dirty="0">
                <a:latin typeface="Times New Roman" panose="02020603050405020304" pitchFamily="18" charset="0"/>
                <a:ea typeface="Calibri" panose="020F0502020204030204" pitchFamily="34" charset="0"/>
                <a:cs typeface="Times New Roman" panose="02020603050405020304" pitchFamily="18" charset="0"/>
              </a:rPr>
              <a:t>:  $25,000   - </a:t>
            </a:r>
            <a:r>
              <a:rPr lang="en-US" sz="2000" dirty="0">
                <a:latin typeface="Times New Roman" panose="02020603050405020304" pitchFamily="18" charset="0"/>
                <a:ea typeface="Calibri" panose="020F0502020204030204" pitchFamily="34" charset="0"/>
                <a:cs typeface="Times New Roman" panose="02020603050405020304" pitchFamily="18" charset="0"/>
              </a:rPr>
              <a:t>This funding source is needed to provide the following:</a:t>
            </a:r>
          </a:p>
          <a:p>
            <a:pPr marL="1657350" marR="0" lvl="5" indent="-285750" algn="just">
              <a:spcBef>
                <a:spcPts val="0"/>
              </a:spcBef>
              <a:spcAft>
                <a:spcPts val="0"/>
              </a:spcAft>
              <a:buSzPts val="800"/>
              <a:buFont typeface="Wingdings" panose="05000000000000000000" pitchFamily="2" charset="2"/>
              <a:buChar char="q"/>
              <a:tabLst>
                <a:tab pos="1208405"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Gap financing for rental and homeownership developments </a:t>
            </a:r>
          </a:p>
          <a:p>
            <a:pPr marL="1657350" marR="0" lvl="5" indent="-285750" algn="just">
              <a:spcBef>
                <a:spcPts val="0"/>
              </a:spcBef>
              <a:spcAft>
                <a:spcPts val="0"/>
              </a:spcAft>
              <a:buSzPts val="800"/>
              <a:buFont typeface="Wingdings" panose="05000000000000000000" pitchFamily="2" charset="2"/>
              <a:buChar char="q"/>
              <a:tabLst>
                <a:tab pos="1208405"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Subsidies for the development of family homeownership units in new developments via inclusionary zoning or at infill sites</a:t>
            </a:r>
          </a:p>
          <a:p>
            <a:pPr marL="1657350" marR="0" lvl="5" indent="-285750" algn="just">
              <a:spcBef>
                <a:spcPts val="0"/>
              </a:spcBef>
              <a:spcAft>
                <a:spcPts val="0"/>
              </a:spcAft>
              <a:buSzPts val="800"/>
              <a:buFont typeface="Wingdings" panose="05000000000000000000" pitchFamily="2" charset="2"/>
              <a:buChar char="q"/>
              <a:tabLst>
                <a:tab pos="1208405"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Purchase of land or property</a:t>
            </a:r>
          </a:p>
          <a:p>
            <a:pPr marL="1657350" marR="0" lvl="5" indent="-285750" algn="just">
              <a:spcBef>
                <a:spcPts val="0"/>
              </a:spcBef>
              <a:spcAft>
                <a:spcPts val="0"/>
              </a:spcAft>
              <a:buSzPts val="800"/>
              <a:buFont typeface="Wingdings" panose="05000000000000000000" pitchFamily="2" charset="2"/>
              <a:buChar char="q"/>
              <a:tabLst>
                <a:tab pos="1208405"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Construction of a house on donated property</a:t>
            </a:r>
          </a:p>
          <a:p>
            <a:pPr marL="1657350" marR="0" lvl="5" indent="-285750" algn="just">
              <a:spcBef>
                <a:spcPts val="0"/>
              </a:spcBef>
              <a:spcAft>
                <a:spcPts val="0"/>
              </a:spcAft>
              <a:buSzPts val="800"/>
              <a:buFont typeface="Wingdings" panose="05000000000000000000" pitchFamily="2" charset="2"/>
              <a:buChar char="q"/>
              <a:tabLst>
                <a:tab pos="1208405"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Incentives/”local” subsidy of accessory/duplex units</a:t>
            </a:r>
          </a:p>
          <a:p>
            <a:pPr marL="1657350" marR="0" lvl="5" indent="-285750" algn="just">
              <a:spcBef>
                <a:spcPts val="0"/>
              </a:spcBef>
              <a:spcAft>
                <a:spcPts val="0"/>
              </a:spcAft>
              <a:buSzPts val="800"/>
              <a:buFont typeface="Wingdings" panose="05000000000000000000" pitchFamily="2" charset="2"/>
              <a:buChar char="q"/>
              <a:tabLst>
                <a:tab pos="1208405"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Feasibility studies and predevelopment costs borne by the town</a:t>
            </a:r>
          </a:p>
          <a:p>
            <a:r>
              <a:rPr lang="en-US"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2" name="Slide Number Placeholder 1"/>
          <p:cNvSpPr>
            <a:spLocks noGrp="1"/>
          </p:cNvSpPr>
          <p:nvPr>
            <p:ph type="sldNum" sz="quarter" idx="12"/>
          </p:nvPr>
        </p:nvSpPr>
        <p:spPr/>
        <p:txBody>
          <a:bodyPr/>
          <a:lstStyle/>
          <a:p>
            <a:fld id="{693B167E-EA96-4147-81DE-549160052C22}" type="slidenum">
              <a:rPr lang="en-US" smtClean="0"/>
              <a:t>18</a:t>
            </a:fld>
            <a:endParaRPr lang="en-US" dirty="0"/>
          </a:p>
        </p:txBody>
      </p:sp>
    </p:spTree>
    <p:extLst>
      <p:ext uri="{BB962C8B-B14F-4D97-AF65-F5344CB8AC3E}">
        <p14:creationId xmlns:p14="http://schemas.microsoft.com/office/powerpoint/2010/main" val="224734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3048000"/>
          </a:xfrm>
          <a:prstGeom prst="rect">
            <a:avLst/>
          </a:prstGeom>
        </p:spPr>
      </p:pic>
      <p:sp>
        <p:nvSpPr>
          <p:cNvPr id="5" name="Slide Number Placeholder 4"/>
          <p:cNvSpPr>
            <a:spLocks noGrp="1"/>
          </p:cNvSpPr>
          <p:nvPr>
            <p:ph type="sldNum" sz="quarter" idx="12"/>
          </p:nvPr>
        </p:nvSpPr>
        <p:spPr/>
        <p:txBody>
          <a:bodyPr/>
          <a:lstStyle/>
          <a:p>
            <a:fld id="{693B167E-EA96-4147-81DE-549160052C22}" type="slidenum">
              <a:rPr lang="en-US" smtClean="0"/>
              <a:t>19</a:t>
            </a:fld>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412" y="-9525"/>
            <a:ext cx="5713413" cy="3048000"/>
          </a:xfrm>
          <a:prstGeom prst="rect">
            <a:avLst/>
          </a:prstGeom>
        </p:spPr>
      </p:pic>
      <p:sp>
        <p:nvSpPr>
          <p:cNvPr id="6" name="Rectangle 5"/>
          <p:cNvSpPr/>
          <p:nvPr/>
        </p:nvSpPr>
        <p:spPr>
          <a:xfrm>
            <a:off x="6018212" y="1905000"/>
            <a:ext cx="4734151" cy="954107"/>
          </a:xfrm>
          <a:prstGeom prst="rect">
            <a:avLst/>
          </a:prstGeom>
          <a:noFill/>
        </p:spPr>
        <p:txBody>
          <a:bodyPr wrap="squar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Beach Avenue</a:t>
            </a:r>
          </a:p>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Affordable Unit </a:t>
            </a: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p>
        </p:txBody>
      </p:sp>
      <p:sp>
        <p:nvSpPr>
          <p:cNvPr id="7" name="TextBox 6"/>
          <p:cNvSpPr txBox="1"/>
          <p:nvPr/>
        </p:nvSpPr>
        <p:spPr>
          <a:xfrm>
            <a:off x="55788" y="3039259"/>
            <a:ext cx="5810024" cy="3231654"/>
          </a:xfrm>
          <a:prstGeom prst="rect">
            <a:avLst/>
          </a:prstGeom>
          <a:noFill/>
        </p:spPr>
        <p:txBody>
          <a:bodyPr wrap="square" rtlCol="0">
            <a:spAutoFit/>
          </a:bodyPr>
          <a:lstStyle/>
          <a:p>
            <a:endParaRPr lang="en-US" sz="2000" u="sng" dirty="0">
              <a:latin typeface="Times New Roman" panose="02020603050405020304" pitchFamily="18" charset="0"/>
              <a:cs typeface="Times New Roman" panose="02020603050405020304" pitchFamily="18" charset="0"/>
            </a:endParaRPr>
          </a:p>
          <a:p>
            <a:r>
              <a:rPr lang="en-US" sz="2400" b="1" u="sng" dirty="0">
                <a:latin typeface="Times New Roman" panose="02020603050405020304" pitchFamily="18" charset="0"/>
                <a:cs typeface="Times New Roman" panose="02020603050405020304" pitchFamily="18" charset="0"/>
              </a:rPr>
              <a:t>Affordable Housing Revolving Fund </a:t>
            </a:r>
          </a:p>
          <a:p>
            <a:r>
              <a:rPr lang="en-US" sz="2000" b="1" dirty="0">
                <a:latin typeface="Times New Roman" panose="02020603050405020304" pitchFamily="18" charset="0"/>
                <a:cs typeface="Times New Roman" panose="02020603050405020304" pitchFamily="18" charset="0"/>
              </a:rPr>
              <a:t>Program formed: </a:t>
            </a:r>
            <a:r>
              <a:rPr lang="en-US" sz="2000" dirty="0">
                <a:latin typeface="Times New Roman" panose="02020603050405020304" pitchFamily="18" charset="0"/>
                <a:cs typeface="Times New Roman" panose="02020603050405020304" pitchFamily="18" charset="0"/>
              </a:rPr>
              <a:t>2016 – Budget of $400,000</a:t>
            </a:r>
          </a:p>
          <a:p>
            <a:r>
              <a:rPr lang="en-US" sz="2000" dirty="0">
                <a:latin typeface="Times New Roman" panose="02020603050405020304" pitchFamily="18" charset="0"/>
                <a:cs typeface="Times New Roman" panose="02020603050405020304" pitchFamily="18" charset="0"/>
              </a:rPr>
              <a:t>   Expenditures: $122,632.00 (Beach Ave.)</a:t>
            </a:r>
          </a:p>
          <a:p>
            <a:r>
              <a:rPr lang="en-US" sz="2000" dirty="0">
                <a:latin typeface="Times New Roman" panose="02020603050405020304" pitchFamily="18" charset="0"/>
                <a:cs typeface="Times New Roman" panose="02020603050405020304" pitchFamily="18" charset="0"/>
              </a:rPr>
              <a:t>   Revenues: $122,632.00  (Beach Ave.)</a:t>
            </a:r>
          </a:p>
          <a:p>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Program Balance</a:t>
            </a:r>
            <a:r>
              <a:rPr lang="en-US" sz="2000" dirty="0">
                <a:latin typeface="Times New Roman" panose="02020603050405020304" pitchFamily="18" charset="0"/>
                <a:cs typeface="Times New Roman" panose="02020603050405020304" pitchFamily="18" charset="0"/>
              </a:rPr>
              <a:t>: $400,000 available</a:t>
            </a:r>
          </a:p>
          <a:p>
            <a:r>
              <a:rPr lang="en-US" sz="2000" dirty="0">
                <a:latin typeface="Times New Roman" panose="02020603050405020304" pitchFamily="18" charset="0"/>
                <a:cs typeface="Times New Roman" panose="02020603050405020304" pitchFamily="18" charset="0"/>
              </a:rPr>
              <a:t>   Committed to </a:t>
            </a:r>
            <a:r>
              <a:rPr lang="en-US" sz="2000" dirty="0" err="1">
                <a:latin typeface="Times New Roman" panose="02020603050405020304" pitchFamily="18" charset="0"/>
                <a:cs typeface="Times New Roman" panose="02020603050405020304" pitchFamily="18" charset="0"/>
              </a:rPr>
              <a:t>Carr</a:t>
            </a:r>
            <a:r>
              <a:rPr lang="en-US" sz="2000" dirty="0">
                <a:latin typeface="Times New Roman" panose="02020603050405020304" pitchFamily="18" charset="0"/>
                <a:cs typeface="Times New Roman" panose="02020603050405020304" pitchFamily="18" charset="0"/>
              </a:rPr>
              <a:t> Lane Project - $400,000</a:t>
            </a:r>
          </a:p>
          <a:p>
            <a:r>
              <a:rPr lang="en-US" sz="2000" dirty="0">
                <a:latin typeface="Times New Roman" panose="02020603050405020304" pitchFamily="18" charset="0"/>
                <a:cs typeface="Times New Roman" panose="02020603050405020304" pitchFamily="18" charset="0"/>
              </a:rPr>
              <a:t>   No available balance at this time for allocation. </a:t>
            </a:r>
          </a:p>
          <a:p>
            <a:endParaRPr lang="en-US" sz="2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FBF08F-849B-4128-833C-5C68F368243F}"/>
              </a:ext>
            </a:extLst>
          </p:cNvPr>
          <p:cNvSpPr txBox="1"/>
          <p:nvPr/>
        </p:nvSpPr>
        <p:spPr>
          <a:xfrm>
            <a:off x="5256212" y="3357269"/>
            <a:ext cx="6801419" cy="1292662"/>
          </a:xfrm>
          <a:prstGeom prst="rect">
            <a:avLst/>
          </a:prstGeom>
          <a:noFill/>
        </p:spPr>
        <p:txBody>
          <a:bodyPr wrap="square" rtlCol="0">
            <a:spAutoFit/>
          </a:bodyPr>
          <a:lstStyle/>
          <a:p>
            <a:r>
              <a:rPr lang="en-US" sz="2400" b="1" u="sng" dirty="0">
                <a:latin typeface="Times New Roman" panose="02020603050405020304" pitchFamily="18" charset="0"/>
                <a:cs typeface="Times New Roman" panose="02020603050405020304" pitchFamily="18" charset="0"/>
              </a:rPr>
              <a:t>Affordable Housing Grant Fund</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t> </a:t>
            </a:r>
            <a:r>
              <a:rPr lang="en-US" dirty="0">
                <a:latin typeface="Times New Roman" panose="02020603050405020304" pitchFamily="18" charset="0"/>
                <a:cs typeface="Times New Roman" panose="02020603050405020304" pitchFamily="18" charset="0"/>
              </a:rPr>
              <a:t>Balance will total approximately $30,000 - $35,000 after transfers for </a:t>
            </a:r>
            <a:r>
              <a:rPr lang="en-US" dirty="0" err="1">
                <a:latin typeface="Times New Roman" panose="02020603050405020304" pitchFamily="18" charset="0"/>
                <a:cs typeface="Times New Roman" panose="02020603050405020304" pitchFamily="18" charset="0"/>
              </a:rPr>
              <a:t>Carr</a:t>
            </a:r>
            <a:r>
              <a:rPr lang="en-US" dirty="0">
                <a:latin typeface="Times New Roman" panose="02020603050405020304" pitchFamily="18" charset="0"/>
                <a:cs typeface="Times New Roman" panose="02020603050405020304" pitchFamily="18" charset="0"/>
              </a:rPr>
              <a:t> Lane project until such time the $110,000 is repaid upon sale of individual units.  </a:t>
            </a:r>
          </a:p>
        </p:txBody>
      </p:sp>
    </p:spTree>
    <p:extLst>
      <p:ext uri="{BB962C8B-B14F-4D97-AF65-F5344CB8AC3E}">
        <p14:creationId xmlns:p14="http://schemas.microsoft.com/office/powerpoint/2010/main" val="200838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2</a:t>
            </a:fld>
            <a:endParaRPr lang="en-US" dirty="0"/>
          </a:p>
        </p:txBody>
      </p:sp>
      <p:pic>
        <p:nvPicPr>
          <p:cNvPr id="6" name="Picture 5">
            <a:extLst>
              <a:ext uri="{FF2B5EF4-FFF2-40B4-BE49-F238E27FC236}">
                <a16:creationId xmlns:a16="http://schemas.microsoft.com/office/drawing/2014/main" id="{EB2FED3F-05F4-400C-83EE-8FC0C9DC9E78}"/>
              </a:ext>
            </a:extLst>
          </p:cNvPr>
          <p:cNvPicPr>
            <a:picLocks noChangeAspect="1"/>
          </p:cNvPicPr>
          <p:nvPr/>
        </p:nvPicPr>
        <p:blipFill>
          <a:blip r:embed="rId3"/>
          <a:stretch>
            <a:fillRect/>
          </a:stretch>
        </p:blipFill>
        <p:spPr>
          <a:xfrm>
            <a:off x="1598612" y="0"/>
            <a:ext cx="8915400" cy="6347839"/>
          </a:xfrm>
          <a:prstGeom prst="rect">
            <a:avLst/>
          </a:prstGeom>
        </p:spPr>
      </p:pic>
    </p:spTree>
    <p:extLst>
      <p:ext uri="{BB962C8B-B14F-4D97-AF65-F5344CB8AC3E}">
        <p14:creationId xmlns:p14="http://schemas.microsoft.com/office/powerpoint/2010/main" val="19416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194" y="152400"/>
            <a:ext cx="10055781" cy="677571"/>
          </a:xfrm>
        </p:spPr>
        <p:txBody>
          <a:bodyPr>
            <a:normAutofit fontScale="90000"/>
          </a:bodyPr>
          <a:lstStyle/>
          <a:p>
            <a:pPr algn="ctr"/>
            <a:r>
              <a:rPr lang="en-US" sz="4000" dirty="0">
                <a:latin typeface="Times New Roman" panose="02020603050405020304" pitchFamily="18" charset="0"/>
                <a:cs typeface="Times New Roman" panose="02020603050405020304" pitchFamily="18" charset="0"/>
              </a:rPr>
              <a:t>Information Technol</a:t>
            </a:r>
            <a:r>
              <a:rPr lang="en-US" dirty="0">
                <a:latin typeface="Times New Roman" panose="02020603050405020304" pitchFamily="18" charset="0"/>
                <a:cs typeface="Times New Roman" panose="02020603050405020304" pitchFamily="18" charset="0"/>
              </a:rPr>
              <a:t>ogy </a:t>
            </a:r>
          </a:p>
        </p:txBody>
      </p:sp>
      <p:sp>
        <p:nvSpPr>
          <p:cNvPr id="3" name="Slide Number Placeholder 2"/>
          <p:cNvSpPr>
            <a:spLocks noGrp="1"/>
          </p:cNvSpPr>
          <p:nvPr>
            <p:ph type="sldNum" sz="quarter" idx="12"/>
          </p:nvPr>
        </p:nvSpPr>
        <p:spPr/>
        <p:txBody>
          <a:bodyPr/>
          <a:lstStyle/>
          <a:p>
            <a:fld id="{693B167E-EA96-4147-81DE-549160052C22}" type="slidenum">
              <a:rPr lang="en-US" smtClean="0"/>
              <a:t>20</a:t>
            </a:fld>
            <a:endParaRPr lang="en-US" dirty="0"/>
          </a:p>
        </p:txBody>
      </p:sp>
      <p:sp>
        <p:nvSpPr>
          <p:cNvPr id="8" name="TextBox 7"/>
          <p:cNvSpPr txBox="1"/>
          <p:nvPr/>
        </p:nvSpPr>
        <p:spPr>
          <a:xfrm>
            <a:off x="0" y="4495800"/>
            <a:ext cx="11009948" cy="1631216"/>
          </a:xfrm>
          <a:prstGeom prst="rect">
            <a:avLst/>
          </a:prstGeom>
          <a:solidFill>
            <a:schemeClr val="bg1"/>
          </a:solidFill>
        </p:spPr>
        <p:txBody>
          <a:bodyPr wrap="square" rtlCol="0">
            <a:spAutoFit/>
          </a:bodyPr>
          <a:lstStyle/>
          <a:p>
            <a:r>
              <a:rPr lang="en-US" sz="2000" b="1" u="sng" dirty="0">
                <a:latin typeface="Times New Roman" panose="02020603050405020304" pitchFamily="18" charset="0"/>
                <a:cs typeface="Times New Roman" panose="02020603050405020304" pitchFamily="18" charset="0"/>
              </a:rPr>
              <a:t>FY 2019-2020</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Project Costs:  $53,500</a:t>
            </a:r>
          </a:p>
          <a:p>
            <a:endParaRPr lang="en-US" sz="2000" i="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Fiber Network – Final Phase  (Water Division/Library):  	$10,500		</a:t>
            </a:r>
          </a:p>
          <a:p>
            <a:r>
              <a:rPr lang="en-US" sz="2000" dirty="0">
                <a:latin typeface="Times New Roman" panose="02020603050405020304" pitchFamily="18" charset="0"/>
                <a:cs typeface="Times New Roman" panose="02020603050405020304" pitchFamily="18" charset="0"/>
              </a:rPr>
              <a:t>Information Technology – Annual Program: 	  		$23,400</a:t>
            </a:r>
          </a:p>
          <a:p>
            <a:r>
              <a:rPr lang="en-US" sz="2000" dirty="0">
                <a:latin typeface="Times New Roman" panose="02020603050405020304" pitchFamily="18" charset="0"/>
                <a:cs typeface="Times New Roman" panose="02020603050405020304" pitchFamily="18" charset="0"/>
              </a:rPr>
              <a:t>Workstation Hardware/Software Upgrade:  			$19,600 	</a:t>
            </a:r>
          </a:p>
        </p:txBody>
      </p:sp>
      <p:pic>
        <p:nvPicPr>
          <p:cNvPr id="5" name="Picture 4">
            <a:extLst>
              <a:ext uri="{FF2B5EF4-FFF2-40B4-BE49-F238E27FC236}">
                <a16:creationId xmlns:a16="http://schemas.microsoft.com/office/drawing/2014/main" id="{69A335A1-C7CC-44CA-9628-87BC312FFFFE}"/>
              </a:ext>
            </a:extLst>
          </p:cNvPr>
          <p:cNvPicPr>
            <a:picLocks noChangeAspect="1"/>
          </p:cNvPicPr>
          <p:nvPr/>
        </p:nvPicPr>
        <p:blipFill>
          <a:blip r:embed="rId3"/>
          <a:stretch>
            <a:fillRect/>
          </a:stretch>
        </p:blipFill>
        <p:spPr>
          <a:xfrm>
            <a:off x="111248" y="990600"/>
            <a:ext cx="11772866" cy="3172430"/>
          </a:xfrm>
          <a:prstGeom prst="rect">
            <a:avLst/>
          </a:prstGeom>
        </p:spPr>
      </p:pic>
    </p:spTree>
    <p:extLst>
      <p:ext uri="{BB962C8B-B14F-4D97-AF65-F5344CB8AC3E}">
        <p14:creationId xmlns:p14="http://schemas.microsoft.com/office/powerpoint/2010/main" val="229828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21</a:t>
            </a:fld>
            <a:endParaRPr lang="en-US" dirty="0"/>
          </a:p>
        </p:txBody>
      </p:sp>
      <p:sp>
        <p:nvSpPr>
          <p:cNvPr id="3" name="Rectangle 2"/>
          <p:cNvSpPr/>
          <p:nvPr/>
        </p:nvSpPr>
        <p:spPr>
          <a:xfrm>
            <a:off x="-12474" y="76200"/>
            <a:ext cx="12188825" cy="685124"/>
          </a:xfrm>
          <a:prstGeom prst="rect">
            <a:avLst/>
          </a:prstGeom>
        </p:spPr>
        <p:txBody>
          <a:bodyPr wrap="square">
            <a:spAutoFit/>
          </a:bodyPr>
          <a:lstStyle/>
          <a:p>
            <a:pPr algn="ctr">
              <a:lnSpc>
                <a:spcPct val="107000"/>
              </a:lnSpc>
              <a:spcAft>
                <a:spcPts val="800"/>
              </a:spcAft>
            </a:pPr>
            <a:r>
              <a:rPr lang="en-US" sz="3600" dirty="0">
                <a:solidFill>
                  <a:prstClr val="black"/>
                </a:solidFill>
                <a:latin typeface="Times New Roman" panose="02020603050405020304" pitchFamily="18" charset="0"/>
                <a:cs typeface="Times New Roman" panose="02020603050405020304" pitchFamily="18" charset="0"/>
              </a:rPr>
              <a:t>Fiber Network </a:t>
            </a:r>
            <a:r>
              <a:rPr lang="en-US" sz="3600" dirty="0">
                <a:latin typeface="Times New Roman" panose="02020603050405020304" pitchFamily="18" charset="0"/>
                <a:ea typeface="Calibri" panose="020F0502020204030204" pitchFamily="34" charset="0"/>
                <a:cs typeface="Times New Roman" panose="02020603050405020304" pitchFamily="18" charset="0"/>
              </a:rPr>
              <a:t>Cable Project  Phase IV</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2475" y="967696"/>
            <a:ext cx="12188825" cy="460895"/>
          </a:xfrm>
          <a:prstGeom prst="rect">
            <a:avLst/>
          </a:prstGeom>
        </p:spPr>
        <p:txBody>
          <a:bodyPr wrap="square">
            <a:spAutoFit/>
          </a:bodyPr>
          <a:lstStyle/>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Project Cost:  $10,500</a:t>
            </a:r>
          </a:p>
        </p:txBody>
      </p:sp>
      <p:sp>
        <p:nvSpPr>
          <p:cNvPr id="4" name="Rectangle 3">
            <a:extLst>
              <a:ext uri="{FF2B5EF4-FFF2-40B4-BE49-F238E27FC236}">
                <a16:creationId xmlns:a16="http://schemas.microsoft.com/office/drawing/2014/main" id="{3B6F8A08-A364-473C-A6ED-E03CCC4FF0B5}"/>
              </a:ext>
            </a:extLst>
          </p:cNvPr>
          <p:cNvSpPr/>
          <p:nvPr/>
        </p:nvSpPr>
        <p:spPr>
          <a:xfrm>
            <a:off x="0" y="1489955"/>
            <a:ext cx="12176350" cy="4986814"/>
          </a:xfrm>
          <a:prstGeom prst="rect">
            <a:avLst/>
          </a:prstGeom>
        </p:spPr>
        <p:txBody>
          <a:bodyPr wrap="square">
            <a:spAutoFit/>
          </a:bodyPr>
          <a:lstStyle/>
          <a:p>
            <a:pPr marL="342900" indent="-342900">
              <a:lnSpc>
                <a:spcPct val="115000"/>
              </a:lnSpc>
              <a:spcAft>
                <a:spcPts val="1000"/>
              </a:spcAft>
              <a:buFont typeface="Arial" panose="020B0604020202020204" pitchFamily="34" charset="0"/>
              <a:buChar char="•"/>
            </a:pPr>
            <a:r>
              <a:rPr lang="en-US" sz="2400" dirty="0">
                <a:latin typeface="Times New Roman" panose="02020603050405020304" pitchFamily="18" charset="0"/>
                <a:ea typeface="Calibri" panose="020F0502020204030204" pitchFamily="34" charset="0"/>
                <a:cs typeface="Times New Roman" panose="02020603050405020304" pitchFamily="18" charset="0"/>
              </a:rPr>
              <a:t>This project will complete the construction and installation of the Town’s fiber network between all major Town facilities and is the last segment needed to provide a continuous fiber network ring around the Town. </a:t>
            </a:r>
          </a:p>
          <a:p>
            <a:pPr marL="342900" indent="-342900">
              <a:lnSpc>
                <a:spcPct val="115000"/>
              </a:lnSpc>
              <a:spcAft>
                <a:spcPts val="1000"/>
              </a:spcAft>
              <a:buFont typeface="Arial" panose="020B0604020202020204" pitchFamily="34" charset="0"/>
              <a:buChar char="•"/>
            </a:pPr>
            <a:r>
              <a:rPr lang="en-US" sz="2400" dirty="0">
                <a:latin typeface="Times New Roman" panose="02020603050405020304" pitchFamily="18" charset="0"/>
                <a:ea typeface="Calibri" panose="020F0502020204030204" pitchFamily="34" charset="0"/>
                <a:cs typeface="Times New Roman" panose="02020603050405020304" pitchFamily="18" charset="0"/>
              </a:rPr>
              <a:t>The principal goal of establishing a continuous fiber cable network is to provide uninterrupted network services in the event of a fiber cable break or equipment disruption at any single location on the ring.  The key services provided to all Town Departments over this network include telephone, Internet, email, security, telemetry and business continuity.</a:t>
            </a:r>
          </a:p>
          <a:p>
            <a:pPr marL="342900" indent="-342900">
              <a:lnSpc>
                <a:spcPct val="115000"/>
              </a:lnSpc>
              <a:spcAft>
                <a:spcPts val="1000"/>
              </a:spcAft>
              <a:buFont typeface="Arial" panose="020B0604020202020204" pitchFamily="34" charset="0"/>
              <a:buChar char="•"/>
            </a:pPr>
            <a:r>
              <a:rPr lang="en-US" sz="2400" dirty="0">
                <a:latin typeface="Times New Roman" panose="02020603050405020304" pitchFamily="18" charset="0"/>
                <a:ea typeface="Calibri" panose="020F0502020204030204" pitchFamily="34" charset="0"/>
                <a:cs typeface="Times New Roman" panose="02020603050405020304" pitchFamily="18" charset="0"/>
              </a:rPr>
              <a:t>This new fiber network segment will run between the Water Department and the Library using aerial cable along North Road. The distance spanned is approximately one mile and when completed, the Town will have 4.8 miles of fiber network that can be used for all municipal purposes.</a:t>
            </a:r>
          </a:p>
        </p:txBody>
      </p:sp>
    </p:spTree>
    <p:extLst>
      <p:ext uri="{BB962C8B-B14F-4D97-AF65-F5344CB8AC3E}">
        <p14:creationId xmlns:p14="http://schemas.microsoft.com/office/powerpoint/2010/main" val="193473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22</a:t>
            </a:fld>
            <a:endParaRPr lang="en-US" dirty="0"/>
          </a:p>
        </p:txBody>
      </p:sp>
      <p:sp>
        <p:nvSpPr>
          <p:cNvPr id="7" name="TextBox 6">
            <a:extLst>
              <a:ext uri="{FF2B5EF4-FFF2-40B4-BE49-F238E27FC236}">
                <a16:creationId xmlns:a16="http://schemas.microsoft.com/office/drawing/2014/main" id="{8EDDEB68-6BB7-4609-9EFE-3EF858449172}"/>
              </a:ext>
            </a:extLst>
          </p:cNvPr>
          <p:cNvSpPr txBox="1"/>
          <p:nvPr/>
        </p:nvSpPr>
        <p:spPr>
          <a:xfrm>
            <a:off x="1446212" y="0"/>
            <a:ext cx="10021909" cy="1200329"/>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WORKSTATION HARDWARE AND</a:t>
            </a:r>
          </a:p>
          <a:p>
            <a:pPr algn="ctr"/>
            <a:r>
              <a:rPr lang="en-US" sz="3600" dirty="0">
                <a:latin typeface="Times New Roman" panose="02020603050405020304" pitchFamily="18" charset="0"/>
                <a:cs typeface="Times New Roman" panose="02020603050405020304" pitchFamily="18" charset="0"/>
              </a:rPr>
              <a:t>SOFTWARE UPGRADE </a:t>
            </a:r>
          </a:p>
        </p:txBody>
      </p:sp>
      <p:sp>
        <p:nvSpPr>
          <p:cNvPr id="3" name="TextBox 2">
            <a:extLst>
              <a:ext uri="{FF2B5EF4-FFF2-40B4-BE49-F238E27FC236}">
                <a16:creationId xmlns:a16="http://schemas.microsoft.com/office/drawing/2014/main" id="{39D886A6-66D6-43D2-8488-572A338F61FC}"/>
              </a:ext>
            </a:extLst>
          </p:cNvPr>
          <p:cNvSpPr txBox="1"/>
          <p:nvPr/>
        </p:nvSpPr>
        <p:spPr>
          <a:xfrm>
            <a:off x="-1" y="1162408"/>
            <a:ext cx="12188825" cy="4704173"/>
          </a:xfrm>
          <a:prstGeom prst="rect">
            <a:avLst/>
          </a:prstGeom>
          <a:noFill/>
        </p:spPr>
        <p:txBody>
          <a:bodyPr wrap="square" rtlCol="0">
            <a:spAutoFit/>
          </a:bodyPr>
          <a:lstStyle/>
          <a:p>
            <a:pPr>
              <a:spcAft>
                <a:spcPts val="800"/>
              </a:spcAft>
            </a:pP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Project Cost:  $19,600</a:t>
            </a:r>
          </a:p>
          <a:p>
            <a:pPr marL="342900" indent="-342900">
              <a:lnSpc>
                <a:spcPct val="150000"/>
              </a:lnSpc>
              <a:spcAft>
                <a:spcPts val="800"/>
              </a:spcAft>
              <a:buFont typeface="Arial" panose="020B0604020202020204" pitchFamily="34" charset="0"/>
              <a:buChar char="•"/>
            </a:pPr>
            <a:r>
              <a:rPr lang="en-US" sz="2400" dirty="0">
                <a:latin typeface="Times New Roman" panose="02020603050405020304" pitchFamily="18" charset="0"/>
                <a:ea typeface="Calibri" panose="020F0502020204030204" pitchFamily="34" charset="0"/>
                <a:cs typeface="Times New Roman" panose="02020603050405020304" pitchFamily="18" charset="0"/>
              </a:rPr>
              <a:t>On January 7, 2020, Microsoft ceases to provide security updates for Windows 7;  </a:t>
            </a:r>
          </a:p>
          <a:p>
            <a:pPr marL="342900" indent="-342900">
              <a:lnSpc>
                <a:spcPct val="150000"/>
              </a:lnSpc>
              <a:spcAft>
                <a:spcPts val="800"/>
              </a:spcAft>
              <a:buFont typeface="Arial" panose="020B0604020202020204" pitchFamily="34" charset="0"/>
              <a:buChar char="•"/>
            </a:pPr>
            <a:r>
              <a:rPr lang="en-US" sz="2400" dirty="0">
                <a:latin typeface="Times New Roman" panose="02020603050405020304" pitchFamily="18" charset="0"/>
                <a:ea typeface="Calibri" panose="020F0502020204030204" pitchFamily="34" charset="0"/>
                <a:cs typeface="Times New Roman" panose="02020603050405020304" pitchFamily="18" charset="0"/>
              </a:rPr>
              <a:t>Prior to this date, all viable Town computer workstations must be updated to Windows 10;  </a:t>
            </a:r>
          </a:p>
          <a:p>
            <a:pPr marL="342900" indent="-342900">
              <a:lnSpc>
                <a:spcPct val="150000"/>
              </a:lnSpc>
              <a:spcAft>
                <a:spcPts val="800"/>
              </a:spcAft>
              <a:buFont typeface="Arial" panose="020B0604020202020204" pitchFamily="34" charset="0"/>
              <a:buChar char="•"/>
            </a:pPr>
            <a:r>
              <a:rPr lang="en-US" sz="2400" dirty="0">
                <a:latin typeface="Times New Roman" panose="02020603050405020304" pitchFamily="18" charset="0"/>
                <a:ea typeface="Calibri" panose="020F0502020204030204" pitchFamily="34" charset="0"/>
                <a:cs typeface="Times New Roman" panose="02020603050405020304" pitchFamily="18" charset="0"/>
              </a:rPr>
              <a:t>System is vulnerable to high security risk and needs to be updated in FY20 – FY21;</a:t>
            </a:r>
          </a:p>
          <a:p>
            <a:pPr marL="342900" indent="-342900">
              <a:lnSpc>
                <a:spcPct val="150000"/>
              </a:lnSpc>
              <a:spcAft>
                <a:spcPts val="800"/>
              </a:spcAft>
              <a:buFont typeface="Arial" panose="020B0604020202020204" pitchFamily="34" charset="0"/>
              <a:buChar char="•"/>
            </a:pPr>
            <a:r>
              <a:rPr lang="en-US" sz="2400" dirty="0">
                <a:latin typeface="Times New Roman" panose="02020603050405020304" pitchFamily="18" charset="0"/>
                <a:ea typeface="Calibri" panose="020F0502020204030204" pitchFamily="34" charset="0"/>
                <a:cs typeface="Times New Roman" panose="02020603050405020304" pitchFamily="18" charset="0"/>
              </a:rPr>
              <a:t>FY2019-2020 IT request provides funding for the replacement of 5 workstations and software;</a:t>
            </a:r>
          </a:p>
          <a:p>
            <a:pPr marL="342900" indent="-342900">
              <a:lnSpc>
                <a:spcPct val="150000"/>
              </a:lnSpc>
              <a:spcAft>
                <a:spcPts val="800"/>
              </a:spcAft>
              <a:buFont typeface="Arial" panose="020B0604020202020204" pitchFamily="34" charset="0"/>
              <a:buChar char="•"/>
            </a:pPr>
            <a:r>
              <a:rPr lang="en-US" sz="2400" dirty="0">
                <a:latin typeface="Times New Roman" panose="02020603050405020304" pitchFamily="18" charset="0"/>
                <a:ea typeface="Calibri" panose="020F0502020204030204" pitchFamily="34" charset="0"/>
                <a:cs typeface="Times New Roman" panose="02020603050405020304" pitchFamily="18" charset="0"/>
              </a:rPr>
              <a:t>This request does not provide funding to do mandatory upgrades for certain other Town Departments, including Water, Sewer, Fire and Library.</a:t>
            </a:r>
          </a:p>
        </p:txBody>
      </p:sp>
    </p:spTree>
    <p:extLst>
      <p:ext uri="{BB962C8B-B14F-4D97-AF65-F5344CB8AC3E}">
        <p14:creationId xmlns:p14="http://schemas.microsoft.com/office/powerpoint/2010/main" val="310061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23</a:t>
            </a:fld>
            <a:endParaRPr lang="en-US" dirty="0"/>
          </a:p>
        </p:txBody>
      </p:sp>
      <p:sp>
        <p:nvSpPr>
          <p:cNvPr id="3" name="Rectangle 2"/>
          <p:cNvSpPr/>
          <p:nvPr/>
        </p:nvSpPr>
        <p:spPr>
          <a:xfrm>
            <a:off x="0" y="838200"/>
            <a:ext cx="12188825" cy="6511398"/>
          </a:xfrm>
          <a:prstGeom prst="rect">
            <a:avLst/>
          </a:prstGeom>
        </p:spPr>
        <p:txBody>
          <a:bodyPr wrap="square">
            <a:spAutoFit/>
          </a:bodyPr>
          <a:lstStyle/>
          <a:p>
            <a:pPr lvl="0">
              <a:lnSpc>
                <a:spcPct val="107000"/>
              </a:lnSpc>
              <a:spcAft>
                <a:spcPts val="80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Project Cost:  $23,400  	</a:t>
            </a:r>
            <a:r>
              <a:rPr lang="en-US" sz="2400" dirty="0">
                <a:solidFill>
                  <a:srgbClr val="FF0000"/>
                </a:solidFill>
                <a:latin typeface="Times New Roman" panose="02020603050405020304" pitchFamily="18"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Desktop/portable workstations distributed throughout five buildings currently totals 57 machines;</a:t>
            </a:r>
          </a:p>
          <a:p>
            <a:pPr marL="342900" lvl="0" indent="-342900">
              <a:lnSpc>
                <a:spcPct val="107000"/>
              </a:lnSpc>
              <a:spcAft>
                <a:spcPts val="800"/>
              </a:spcAft>
              <a:buFont typeface="Arial" panose="020B0604020202020204" pitchFamily="34" charset="0"/>
              <a:buChar char="•"/>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Overall average machine age is 6.07 years, which is a 11% increase in average asset age from FY18-19;</a:t>
            </a:r>
          </a:p>
          <a:p>
            <a:pPr marL="342900" lvl="0" indent="-342900">
              <a:lnSpc>
                <a:spcPct val="107000"/>
              </a:lnSpc>
              <a:spcAft>
                <a:spcPts val="800"/>
              </a:spcAft>
              <a:buFont typeface="Arial" panose="020B0604020202020204" pitchFamily="34" charset="0"/>
              <a:buChar char="•"/>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This inventory assessment does not include servers and workstations located in the Police, Fire and Library Departments.</a:t>
            </a:r>
          </a:p>
          <a:p>
            <a:pPr marL="342900" lvl="0" indent="-342900">
              <a:lnSpc>
                <a:spcPct val="107000"/>
              </a:lnSpc>
              <a:spcAft>
                <a:spcPts val="800"/>
              </a:spcAft>
              <a:buFont typeface="Arial" panose="020B0604020202020204" pitchFamily="34" charset="0"/>
              <a:buChar char="•"/>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Budget is 38% less than the original forecast expense for FY19-20. The substantial change is due to reclassifying certain previous IT expenses from capital to operating. </a:t>
            </a:r>
          </a:p>
          <a:p>
            <a:pPr marL="342900" lvl="0" indent="-342900">
              <a:lnSpc>
                <a:spcPct val="107000"/>
              </a:lnSpc>
              <a:spcAft>
                <a:spcPts val="800"/>
              </a:spcAft>
              <a:buFont typeface="Arial" panose="020B0604020202020204" pitchFamily="34" charset="0"/>
              <a:buChar char="•"/>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Reclassified expenses include Town-wide Internet and communications services, Town website content provider software maintenance and Internet service, Internet content filtering service, network router maintenance and network support services from OSHEAN.  </a:t>
            </a:r>
          </a:p>
          <a:p>
            <a:pPr marL="342900" lvl="0" indent="-342900">
              <a:lnSpc>
                <a:spcPct val="107000"/>
              </a:lnSpc>
              <a:spcAft>
                <a:spcPts val="800"/>
              </a:spcAft>
              <a:buFont typeface="Arial" panose="020B0604020202020204" pitchFamily="34" charset="0"/>
              <a:buChar char="•"/>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Additional reclassified expenses include satellite-based Internet backup service and certain software mainten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ance costs for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telephone and email software support services that are used by all Town departments.</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FF000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p:txBody>
      </p:sp>
      <p:sp>
        <p:nvSpPr>
          <p:cNvPr id="4" name="Rectangle 3"/>
          <p:cNvSpPr/>
          <p:nvPr/>
        </p:nvSpPr>
        <p:spPr>
          <a:xfrm>
            <a:off x="1598612" y="52139"/>
            <a:ext cx="8607425" cy="646331"/>
          </a:xfrm>
          <a:prstGeom prst="rect">
            <a:avLst/>
          </a:prstGeom>
        </p:spPr>
        <p:txBody>
          <a:bodyPr wrap="square">
            <a:spAutoFit/>
          </a:bodyPr>
          <a:lstStyle/>
          <a:p>
            <a:pPr algn="ctr"/>
            <a:r>
              <a:rPr lang="en-US" sz="3600" dirty="0">
                <a:latin typeface="Times New Roman" panose="02020603050405020304" pitchFamily="18" charset="0"/>
                <a:cs typeface="Times New Roman" panose="02020603050405020304" pitchFamily="18" charset="0"/>
              </a:rPr>
              <a:t>Information Technology – Annual Program</a:t>
            </a:r>
            <a:endParaRPr lang="en-US" sz="3600" dirty="0"/>
          </a:p>
        </p:txBody>
      </p:sp>
    </p:spTree>
    <p:extLst>
      <p:ext uri="{BB962C8B-B14F-4D97-AF65-F5344CB8AC3E}">
        <p14:creationId xmlns:p14="http://schemas.microsoft.com/office/powerpoint/2010/main" val="216717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75B277-C25A-4FC0-8A67-93BFDDBF178D}"/>
              </a:ext>
            </a:extLst>
          </p:cNvPr>
          <p:cNvSpPr>
            <a:spLocks noGrp="1"/>
          </p:cNvSpPr>
          <p:nvPr>
            <p:ph type="sldNum" sz="quarter" idx="12"/>
          </p:nvPr>
        </p:nvSpPr>
        <p:spPr/>
        <p:txBody>
          <a:bodyPr/>
          <a:lstStyle/>
          <a:p>
            <a:fld id="{693B167E-EA96-4147-81DE-549160052C22}" type="slidenum">
              <a:rPr lang="en-US" smtClean="0"/>
              <a:t>24</a:t>
            </a:fld>
            <a:endParaRPr lang="en-US" dirty="0"/>
          </a:p>
        </p:txBody>
      </p:sp>
      <p:sp>
        <p:nvSpPr>
          <p:cNvPr id="3" name="Rectangle 2">
            <a:extLst>
              <a:ext uri="{FF2B5EF4-FFF2-40B4-BE49-F238E27FC236}">
                <a16:creationId xmlns:a16="http://schemas.microsoft.com/office/drawing/2014/main" id="{515FD889-2668-40E3-AFC6-8B4AE7FFE017}"/>
              </a:ext>
            </a:extLst>
          </p:cNvPr>
          <p:cNvSpPr/>
          <p:nvPr/>
        </p:nvSpPr>
        <p:spPr>
          <a:xfrm>
            <a:off x="105568" y="701615"/>
            <a:ext cx="12206287" cy="5663089"/>
          </a:xfrm>
          <a:prstGeom prst="rect">
            <a:avLst/>
          </a:prstGeom>
        </p:spPr>
        <p:txBody>
          <a:bodyPr wrap="square">
            <a:spAutoFit/>
          </a:bodyPr>
          <a:lstStyle/>
          <a:p>
            <a:pPr marL="342900" lvl="0" indent="-342900">
              <a:buFont typeface="Arial" panose="020B0604020202020204" pitchFamily="34" charset="0"/>
              <a:buChar char="•"/>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Town Policy is a minimum 5-year life cycle for workstations, with an 8 year policy for servers and network switches. </a:t>
            </a:r>
          </a:p>
          <a:p>
            <a:pPr lvl="0"/>
            <a:endParaRPr lang="en-US" sz="1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Other networking infrastructure and support equipment are in service for longer intervals until replaced by refurbishment cycles or when retired from service.</a:t>
            </a:r>
          </a:p>
          <a:p>
            <a:pPr marL="342900" lvl="0" indent="-342900">
              <a:buFont typeface="Arial" panose="020B0604020202020204" pitchFamily="34" charset="0"/>
              <a:buChar char="•"/>
            </a:pPr>
            <a:endParaRPr lang="en-US" sz="1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Any decision to replace equipment is also determined by out-of-warranty repair costs, new requirements, applications support and software upgrades.</a:t>
            </a:r>
          </a:p>
          <a:p>
            <a:pPr marL="342900" lvl="0" indent="-342900">
              <a:buFont typeface="Arial" panose="020B0604020202020204" pitchFamily="34" charset="0"/>
              <a:buChar char="•"/>
            </a:pPr>
            <a:endParaRPr lang="en-US" sz="1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More than 70% of budget to be used to replace workstations, servers and network equipment that fails or has reached the end of its life cycle during this period and for new equipment to maintain the Town’s technology base.</a:t>
            </a:r>
          </a:p>
          <a:p>
            <a:pPr marL="342900" lvl="0" indent="-342900">
              <a:buFont typeface="Arial" panose="020B0604020202020204" pitchFamily="34" charset="0"/>
              <a:buChar char="•"/>
            </a:pPr>
            <a:endParaRPr lang="en-US" sz="1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Budget also provides for replacement peripherals such as printers and external hardware, printing supplies and ink and other support equipment.</a:t>
            </a:r>
          </a:p>
          <a:p>
            <a:pPr marL="342900" lvl="0" indent="-342900">
              <a:buFont typeface="Arial" panose="020B0604020202020204" pitchFamily="34" charset="0"/>
              <a:buChar char="•"/>
            </a:pPr>
            <a:endParaRPr lang="en-US" sz="1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Focus on opportunities to reduce Town technology expenses, consolidate certain IT functions and contract for IT services when necessary.  </a:t>
            </a:r>
          </a:p>
        </p:txBody>
      </p:sp>
      <p:sp>
        <p:nvSpPr>
          <p:cNvPr id="9" name="Rectangle 8">
            <a:extLst>
              <a:ext uri="{FF2B5EF4-FFF2-40B4-BE49-F238E27FC236}">
                <a16:creationId xmlns:a16="http://schemas.microsoft.com/office/drawing/2014/main" id="{009F6C30-4665-4762-AC1B-48869D3704FD}"/>
              </a:ext>
            </a:extLst>
          </p:cNvPr>
          <p:cNvSpPr/>
          <p:nvPr/>
        </p:nvSpPr>
        <p:spPr>
          <a:xfrm>
            <a:off x="912812" y="33089"/>
            <a:ext cx="10591800" cy="646331"/>
          </a:xfrm>
          <a:prstGeom prst="rect">
            <a:avLst/>
          </a:prstGeom>
        </p:spPr>
        <p:txBody>
          <a:bodyPr wrap="square">
            <a:spAutoFit/>
          </a:bodyPr>
          <a:lstStyle/>
          <a:p>
            <a:pPr lvl="0" algn="ctr"/>
            <a:r>
              <a:rPr lang="en-US" sz="3600" dirty="0">
                <a:solidFill>
                  <a:prstClr val="black"/>
                </a:solidFill>
                <a:latin typeface="Times New Roman" panose="02020603050405020304" pitchFamily="18" charset="0"/>
                <a:cs typeface="Times New Roman" panose="02020603050405020304" pitchFamily="18" charset="0"/>
              </a:rPr>
              <a:t>Information Technology – Annual Program</a:t>
            </a:r>
            <a:endParaRPr lang="en-US" sz="3600" dirty="0">
              <a:solidFill>
                <a:prstClr val="black"/>
              </a:solidFill>
            </a:endParaRPr>
          </a:p>
        </p:txBody>
      </p:sp>
    </p:spTree>
    <p:extLst>
      <p:ext uri="{BB962C8B-B14F-4D97-AF65-F5344CB8AC3E}">
        <p14:creationId xmlns:p14="http://schemas.microsoft.com/office/powerpoint/2010/main" val="352283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1456" y="80373"/>
            <a:ext cx="7068399" cy="554261"/>
          </a:xfrm>
        </p:spPr>
        <p:txBody>
          <a:bodyPr>
            <a:noAutofit/>
          </a:bodyPr>
          <a:lstStyle/>
          <a:p>
            <a:pPr algn="ctr"/>
            <a:r>
              <a:rPr lang="en-US" sz="3600" dirty="0">
                <a:latin typeface="Times New Roman" panose="02020603050405020304" pitchFamily="18" charset="0"/>
                <a:cs typeface="Times New Roman" panose="02020603050405020304" pitchFamily="18" charset="0"/>
              </a:rPr>
              <a:t>Police Department </a:t>
            </a:r>
          </a:p>
        </p:txBody>
      </p:sp>
      <p:sp>
        <p:nvSpPr>
          <p:cNvPr id="4" name="Slide Number Placeholder 3"/>
          <p:cNvSpPr>
            <a:spLocks noGrp="1"/>
          </p:cNvSpPr>
          <p:nvPr>
            <p:ph type="sldNum" sz="quarter" idx="12"/>
          </p:nvPr>
        </p:nvSpPr>
        <p:spPr/>
        <p:txBody>
          <a:bodyPr/>
          <a:lstStyle/>
          <a:p>
            <a:fld id="{693B167E-EA96-4147-81DE-549160052C22}" type="slidenum">
              <a:rPr lang="en-US" smtClean="0"/>
              <a:t>25</a:t>
            </a:fld>
            <a:endParaRPr lang="en-US" dirty="0"/>
          </a:p>
        </p:txBody>
      </p:sp>
      <p:sp>
        <p:nvSpPr>
          <p:cNvPr id="3" name="TextBox 2"/>
          <p:cNvSpPr txBox="1"/>
          <p:nvPr/>
        </p:nvSpPr>
        <p:spPr>
          <a:xfrm>
            <a:off x="38100" y="4027153"/>
            <a:ext cx="12199938"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Average mileage on a patrol unit annually is 27,000 miles.   A Patrol Vehicle has approximately 136,000+ miles at time of replacement; </a:t>
            </a:r>
          </a:p>
          <a:p>
            <a:pPr marL="342900" indent="-342900">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In 2013, Department transitioned to purchasing the Ford Interceptor sedan all-wheel drive vehicle; </a:t>
            </a:r>
          </a:p>
          <a:p>
            <a:pPr marL="342900" indent="-342900">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In 2016, Department purchased and deployed the Ford Interceptor SUV model. The SUV is now the preferred model by law enforcement and makes up approximately 80% of Ford police vehicles;</a:t>
            </a:r>
          </a:p>
          <a:p>
            <a:pPr marL="342900" indent="-342900">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The SUV model offers additional interior space which becomes increasingly necessary as equipment demands such as printers, computer, AED, patrol cameras and other equipment needs continue to increase.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6943F44-5F6B-4B2A-8E46-0DD57DD05EA6}"/>
              </a:ext>
            </a:extLst>
          </p:cNvPr>
          <p:cNvPicPr>
            <a:picLocks noChangeAspect="1"/>
          </p:cNvPicPr>
          <p:nvPr/>
        </p:nvPicPr>
        <p:blipFill>
          <a:blip r:embed="rId3"/>
          <a:stretch>
            <a:fillRect/>
          </a:stretch>
        </p:blipFill>
        <p:spPr>
          <a:xfrm>
            <a:off x="130174" y="835034"/>
            <a:ext cx="12038013" cy="2756344"/>
          </a:xfrm>
          <a:prstGeom prst="rect">
            <a:avLst/>
          </a:prstGeom>
        </p:spPr>
      </p:pic>
      <p:sp>
        <p:nvSpPr>
          <p:cNvPr id="9" name="TextBox 8">
            <a:extLst>
              <a:ext uri="{FF2B5EF4-FFF2-40B4-BE49-F238E27FC236}">
                <a16:creationId xmlns:a16="http://schemas.microsoft.com/office/drawing/2014/main" id="{74909BB4-3791-46F1-9E6E-11C5DD1DCDA8}"/>
              </a:ext>
            </a:extLst>
          </p:cNvPr>
          <p:cNvSpPr txBox="1"/>
          <p:nvPr/>
        </p:nvSpPr>
        <p:spPr>
          <a:xfrm>
            <a:off x="38100" y="3591378"/>
            <a:ext cx="5446712" cy="461665"/>
          </a:xfrm>
          <a:prstGeom prst="rect">
            <a:avLst/>
          </a:prstGeom>
          <a:solidFill>
            <a:schemeClr val="bg1"/>
          </a:solidFill>
        </p:spPr>
        <p:txBody>
          <a:bodyPr wrap="square" rtlCol="0">
            <a:spAutoFit/>
          </a:bodyPr>
          <a:lstStyle/>
          <a:p>
            <a:r>
              <a:rPr lang="en-US" sz="2400" b="1" u="sng" dirty="0">
                <a:latin typeface="Times New Roman" panose="02020603050405020304" pitchFamily="18" charset="0"/>
                <a:cs typeface="Times New Roman" panose="02020603050405020304" pitchFamily="18" charset="0"/>
              </a:rPr>
              <a:t>FY 2019-2020</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Project Cost $42,500      </a:t>
            </a:r>
          </a:p>
        </p:txBody>
      </p:sp>
    </p:spTree>
    <p:extLst>
      <p:ext uri="{BB962C8B-B14F-4D97-AF65-F5344CB8AC3E}">
        <p14:creationId xmlns:p14="http://schemas.microsoft.com/office/powerpoint/2010/main" val="129371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4412" y="-44172"/>
            <a:ext cx="7248751" cy="856396"/>
          </a:xfrm>
        </p:spPr>
        <p:txBody>
          <a:bodyPr>
            <a:normAutofit/>
          </a:bodyPr>
          <a:lstStyle/>
          <a:p>
            <a:pPr algn="ct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Police Department </a:t>
            </a:r>
            <a:endParaRPr lang="en-US" sz="3600" dirty="0"/>
          </a:p>
        </p:txBody>
      </p:sp>
      <p:sp>
        <p:nvSpPr>
          <p:cNvPr id="4" name="Slide Number Placeholder 3"/>
          <p:cNvSpPr>
            <a:spLocks noGrp="1"/>
          </p:cNvSpPr>
          <p:nvPr>
            <p:ph type="sldNum" sz="quarter" idx="12"/>
          </p:nvPr>
        </p:nvSpPr>
        <p:spPr/>
        <p:txBody>
          <a:bodyPr/>
          <a:lstStyle/>
          <a:p>
            <a:fld id="{693B167E-EA96-4147-81DE-549160052C22}" type="slidenum">
              <a:rPr lang="en-US" smtClean="0"/>
              <a:t>26</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9" y="1676400"/>
            <a:ext cx="3251200" cy="3048000"/>
          </a:xfrm>
          <a:prstGeom prst="rect">
            <a:avLst/>
          </a:prstGeom>
        </p:spPr>
      </p:pic>
      <p:sp>
        <p:nvSpPr>
          <p:cNvPr id="5" name="TextBox 4"/>
          <p:cNvSpPr txBox="1"/>
          <p:nvPr/>
        </p:nvSpPr>
        <p:spPr>
          <a:xfrm>
            <a:off x="295751" y="917882"/>
            <a:ext cx="2743200" cy="523220"/>
          </a:xfrm>
          <a:prstGeom prst="rect">
            <a:avLst/>
          </a:prstGeom>
          <a:noFill/>
        </p:spPr>
        <p:txBody>
          <a:bodyPr wrap="square" rtlCol="0">
            <a:spAutoFit/>
          </a:bodyPr>
          <a:lstStyle/>
          <a:p>
            <a:r>
              <a:rPr lang="en-US" sz="2800" u="sng" dirty="0">
                <a:latin typeface="Times New Roman" panose="02020603050405020304" pitchFamily="18" charset="0"/>
                <a:cs typeface="Times New Roman" panose="02020603050405020304" pitchFamily="18" charset="0"/>
              </a:rPr>
              <a:t>9 Vehicle Fleet</a:t>
            </a:r>
          </a:p>
        </p:txBody>
      </p:sp>
      <p:sp>
        <p:nvSpPr>
          <p:cNvPr id="6" name="TextBox 5"/>
          <p:cNvSpPr txBox="1"/>
          <p:nvPr/>
        </p:nvSpPr>
        <p:spPr>
          <a:xfrm>
            <a:off x="8889" y="4760891"/>
            <a:ext cx="2808923" cy="160043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Crown Victoria</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Taurus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Ford Interceptor SUV</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Ford Fusion</a:t>
            </a:r>
          </a:p>
          <a:p>
            <a:endParaRPr lang="en-US" dirty="0">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77E82259-8594-493B-A3C0-C2D10458A868}"/>
              </a:ext>
            </a:extLst>
          </p:cNvPr>
          <p:cNvPicPr>
            <a:picLocks noGrp="1" noChangeAspect="1"/>
          </p:cNvPicPr>
          <p:nvPr>
            <p:ph idx="1"/>
          </p:nvPr>
        </p:nvPicPr>
        <p:blipFill>
          <a:blip r:embed="rId3"/>
          <a:stretch>
            <a:fillRect/>
          </a:stretch>
        </p:blipFill>
        <p:spPr>
          <a:xfrm>
            <a:off x="3260089" y="1172818"/>
            <a:ext cx="8928735" cy="5181310"/>
          </a:xfrm>
          <a:prstGeom prst="rect">
            <a:avLst/>
          </a:prstGeom>
        </p:spPr>
      </p:pic>
    </p:spTree>
    <p:extLst>
      <p:ext uri="{BB962C8B-B14F-4D97-AF65-F5344CB8AC3E}">
        <p14:creationId xmlns:p14="http://schemas.microsoft.com/office/powerpoint/2010/main" val="355770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97219"/>
            <a:ext cx="9144000" cy="800877"/>
          </a:xfrm>
        </p:spPr>
        <p:txBody>
          <a:bodyPr>
            <a:normAutofit/>
          </a:bodyPr>
          <a:lstStyle/>
          <a:p>
            <a:pPr algn="ctr"/>
            <a:r>
              <a:rPr lang="en-US" sz="3600" dirty="0">
                <a:latin typeface="Times New Roman" panose="02020603050405020304" pitchFamily="18" charset="0"/>
                <a:cs typeface="Times New Roman" panose="02020603050405020304" pitchFamily="18" charset="0"/>
              </a:rPr>
              <a:t>JFD Fire and EMS Services</a:t>
            </a:r>
          </a:p>
        </p:txBody>
      </p:sp>
      <p:sp>
        <p:nvSpPr>
          <p:cNvPr id="4" name="Slide Number Placeholder 3"/>
          <p:cNvSpPr>
            <a:spLocks noGrp="1"/>
          </p:cNvSpPr>
          <p:nvPr>
            <p:ph type="sldNum" sz="quarter" idx="12"/>
          </p:nvPr>
        </p:nvSpPr>
        <p:spPr/>
        <p:txBody>
          <a:bodyPr/>
          <a:lstStyle/>
          <a:p>
            <a:fld id="{693B167E-EA96-4147-81DE-549160052C22}" type="slidenum">
              <a:rPr lang="en-US" smtClean="0"/>
              <a:t>27</a:t>
            </a:fld>
            <a:endParaRPr lang="en-US" dirty="0"/>
          </a:p>
        </p:txBody>
      </p:sp>
      <p:sp>
        <p:nvSpPr>
          <p:cNvPr id="6" name="TextBox 5"/>
          <p:cNvSpPr txBox="1"/>
          <p:nvPr/>
        </p:nvSpPr>
        <p:spPr>
          <a:xfrm>
            <a:off x="17462" y="5518487"/>
            <a:ext cx="11975148" cy="1015663"/>
          </a:xfrm>
          <a:prstGeom prst="rect">
            <a:avLst/>
          </a:prstGeom>
          <a:solidFill>
            <a:schemeClr val="bg1"/>
          </a:solidFill>
        </p:spPr>
        <p:txBody>
          <a:bodyPr wrap="square" rtlCol="0">
            <a:spAutoFit/>
          </a:bodyPr>
          <a:lstStyle/>
          <a:p>
            <a:r>
              <a:rPr lang="en-US" sz="2000" b="1" u="sng" dirty="0">
                <a:latin typeface="Times New Roman" panose="02020603050405020304" pitchFamily="18" charset="0"/>
                <a:cs typeface="Times New Roman" panose="02020603050405020304" pitchFamily="18" charset="0"/>
              </a:rPr>
              <a:t>FY 2019-2020</a:t>
            </a:r>
            <a:r>
              <a:rPr lang="en-US" sz="2000" b="1" dirty="0">
                <a:latin typeface="Times New Roman" panose="02020603050405020304" pitchFamily="18" charset="0"/>
                <a:cs typeface="Times New Roman" panose="02020603050405020304" pitchFamily="18" charset="0"/>
              </a:rPr>
              <a:t>: Project Cost:  $81,420			</a:t>
            </a:r>
            <a:r>
              <a:rPr lang="en-US" sz="2000" dirty="0">
                <a:latin typeface="Times New Roman" panose="02020603050405020304" pitchFamily="18" charset="0"/>
                <a:cs typeface="Times New Roman" panose="02020603050405020304" pitchFamily="18" charset="0"/>
              </a:rPr>
              <a:t>Call Box Replacement Program	      $35,000</a:t>
            </a:r>
          </a:p>
          <a:p>
            <a:r>
              <a:rPr lang="en-US" sz="2000" dirty="0">
                <a:latin typeface="Times New Roman" panose="02020603050405020304" pitchFamily="18" charset="0"/>
                <a:cs typeface="Times New Roman" panose="02020603050405020304" pitchFamily="18" charset="0"/>
              </a:rPr>
              <a:t>Radio and Pager Replacement 800 </a:t>
            </a:r>
            <a:r>
              <a:rPr lang="en-US" sz="2000" dirty="0" err="1">
                <a:latin typeface="Times New Roman" panose="02020603050405020304" pitchFamily="18" charset="0"/>
                <a:cs typeface="Times New Roman" panose="02020603050405020304" pitchFamily="18" charset="0"/>
              </a:rPr>
              <a:t>Mhz</a:t>
            </a:r>
            <a:r>
              <a:rPr lang="en-US" sz="2000" dirty="0">
                <a:latin typeface="Times New Roman" panose="02020603050405020304" pitchFamily="18" charset="0"/>
                <a:cs typeface="Times New Roman" panose="02020603050405020304" pitchFamily="18" charset="0"/>
              </a:rPr>
              <a:t>: 	$  5,220    	Facility Improvements - Main Station:  $  5,000</a:t>
            </a:r>
          </a:p>
          <a:p>
            <a:r>
              <a:rPr lang="en-US" sz="2000" dirty="0">
                <a:latin typeface="Times New Roman" panose="02020603050405020304" pitchFamily="18" charset="0"/>
                <a:cs typeface="Times New Roman" panose="02020603050405020304" pitchFamily="18" charset="0"/>
              </a:rPr>
              <a:t>Phase I – Radio Call Box Conversion: 	$25,000 	     	Personal Protective Equip. (PPE):          $11,200</a:t>
            </a:r>
          </a:p>
        </p:txBody>
      </p:sp>
      <p:pic>
        <p:nvPicPr>
          <p:cNvPr id="3" name="Picture 2">
            <a:extLst>
              <a:ext uri="{FF2B5EF4-FFF2-40B4-BE49-F238E27FC236}">
                <a16:creationId xmlns:a16="http://schemas.microsoft.com/office/drawing/2014/main" id="{2CC1BB2A-442E-4DCB-91FE-78687F195AEA}"/>
              </a:ext>
            </a:extLst>
          </p:cNvPr>
          <p:cNvPicPr>
            <a:picLocks noChangeAspect="1"/>
          </p:cNvPicPr>
          <p:nvPr/>
        </p:nvPicPr>
        <p:blipFill>
          <a:blip r:embed="rId3"/>
          <a:stretch>
            <a:fillRect/>
          </a:stretch>
        </p:blipFill>
        <p:spPr>
          <a:xfrm>
            <a:off x="246207" y="990600"/>
            <a:ext cx="11657013" cy="4454433"/>
          </a:xfrm>
          <a:prstGeom prst="rect">
            <a:avLst/>
          </a:prstGeom>
        </p:spPr>
      </p:pic>
    </p:spTree>
    <p:extLst>
      <p:ext uri="{BB962C8B-B14F-4D97-AF65-F5344CB8AC3E}">
        <p14:creationId xmlns:p14="http://schemas.microsoft.com/office/powerpoint/2010/main" val="342093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28</a:t>
            </a:fld>
            <a:endParaRPr lang="en-US" dirty="0"/>
          </a:p>
        </p:txBody>
      </p:sp>
      <p:pic>
        <p:nvPicPr>
          <p:cNvPr id="3" name="Picture 2"/>
          <p:cNvPicPr>
            <a:picLocks noChangeAspect="1"/>
          </p:cNvPicPr>
          <p:nvPr/>
        </p:nvPicPr>
        <p:blipFill>
          <a:blip r:embed="rId2"/>
          <a:stretch>
            <a:fillRect/>
          </a:stretch>
        </p:blipFill>
        <p:spPr>
          <a:xfrm>
            <a:off x="1674812" y="304800"/>
            <a:ext cx="8992379" cy="5060119"/>
          </a:xfrm>
          <a:prstGeom prst="rect">
            <a:avLst/>
          </a:prstGeom>
        </p:spPr>
      </p:pic>
    </p:spTree>
    <p:extLst>
      <p:ext uri="{BB962C8B-B14F-4D97-AF65-F5344CB8AC3E}">
        <p14:creationId xmlns:p14="http://schemas.microsoft.com/office/powerpoint/2010/main" val="188101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29</a:t>
            </a:fld>
            <a:endParaRPr lang="en-US" dirty="0"/>
          </a:p>
        </p:txBody>
      </p:sp>
      <p:sp>
        <p:nvSpPr>
          <p:cNvPr id="3" name="Rectangle 2"/>
          <p:cNvSpPr/>
          <p:nvPr/>
        </p:nvSpPr>
        <p:spPr>
          <a:xfrm>
            <a:off x="18732" y="1219200"/>
            <a:ext cx="11887200" cy="5736955"/>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Fire Department has VHF mobile and portable radio units;</a:t>
            </a:r>
          </a:p>
          <a:p>
            <a:pPr marL="228600" lvl="0" indent="-228600">
              <a:lnSpc>
                <a:spcPct val="90000"/>
              </a:lnSpc>
              <a:spcBef>
                <a:spcPts val="1000"/>
              </a:spcBef>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The Department has been in the process of transitioning to the State (RISCON) 800 </a:t>
            </a:r>
            <a:r>
              <a:rPr lang="en-US" sz="3200" dirty="0" err="1">
                <a:solidFill>
                  <a:prstClr val="black"/>
                </a:solidFill>
                <a:latin typeface="Times New Roman" panose="02020603050405020304" pitchFamily="18" charset="0"/>
                <a:cs typeface="Times New Roman" panose="02020603050405020304" pitchFamily="18" charset="0"/>
              </a:rPr>
              <a:t>mhz</a:t>
            </a:r>
            <a:r>
              <a:rPr lang="en-US" sz="3200" dirty="0">
                <a:solidFill>
                  <a:prstClr val="black"/>
                </a:solidFill>
                <a:latin typeface="Times New Roman" panose="02020603050405020304" pitchFamily="18" charset="0"/>
                <a:cs typeface="Times New Roman" panose="02020603050405020304" pitchFamily="18" charset="0"/>
              </a:rPr>
              <a:t> radio system since 2006.  </a:t>
            </a:r>
          </a:p>
          <a:p>
            <a:pPr marL="228600" lvl="0" indent="-228600">
              <a:lnSpc>
                <a:spcPct val="90000"/>
              </a:lnSpc>
              <a:spcBef>
                <a:spcPts val="1000"/>
              </a:spcBef>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Department is continuing to acquire additional portable radios to completely transition to the 800 </a:t>
            </a:r>
            <a:r>
              <a:rPr lang="en-US" sz="3200" dirty="0" err="1">
                <a:solidFill>
                  <a:prstClr val="black"/>
                </a:solidFill>
                <a:latin typeface="Times New Roman" panose="02020603050405020304" pitchFamily="18" charset="0"/>
                <a:cs typeface="Times New Roman" panose="02020603050405020304" pitchFamily="18" charset="0"/>
              </a:rPr>
              <a:t>mhz</a:t>
            </a:r>
            <a:r>
              <a:rPr lang="en-US" sz="3200" dirty="0">
                <a:solidFill>
                  <a:prstClr val="black"/>
                </a:solidFill>
                <a:latin typeface="Times New Roman" panose="02020603050405020304" pitchFamily="18" charset="0"/>
                <a:cs typeface="Times New Roman" panose="02020603050405020304" pitchFamily="18" charset="0"/>
              </a:rPr>
              <a:t> radio system;</a:t>
            </a:r>
          </a:p>
          <a:p>
            <a:pPr marL="228600" lvl="0" indent="-228600">
              <a:lnSpc>
                <a:spcPct val="90000"/>
              </a:lnSpc>
              <a:spcBef>
                <a:spcPts val="1000"/>
              </a:spcBef>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The 800 </a:t>
            </a:r>
            <a:r>
              <a:rPr lang="en-US" sz="3200" dirty="0" err="1">
                <a:solidFill>
                  <a:prstClr val="black"/>
                </a:solidFill>
                <a:latin typeface="Times New Roman" panose="02020603050405020304" pitchFamily="18" charset="0"/>
                <a:cs typeface="Times New Roman" panose="02020603050405020304" pitchFamily="18" charset="0"/>
              </a:rPr>
              <a:t>mhz</a:t>
            </a:r>
            <a:r>
              <a:rPr lang="en-US" sz="3200" dirty="0">
                <a:solidFill>
                  <a:prstClr val="black"/>
                </a:solidFill>
                <a:latin typeface="Times New Roman" panose="02020603050405020304" pitchFamily="18" charset="0"/>
                <a:cs typeface="Times New Roman" panose="02020603050405020304" pitchFamily="18" charset="0"/>
              </a:rPr>
              <a:t> radio system is a statewide interoperable radio network; </a:t>
            </a:r>
          </a:p>
          <a:p>
            <a:pPr marL="228600" lvl="0" indent="-228600">
              <a:lnSpc>
                <a:spcPct val="90000"/>
              </a:lnSpc>
              <a:spcBef>
                <a:spcPts val="1000"/>
              </a:spcBef>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Two neighboring Departments - North Kingstown and Newport solely operate on the 800 </a:t>
            </a:r>
            <a:r>
              <a:rPr lang="en-US" sz="3200" dirty="0" err="1">
                <a:solidFill>
                  <a:prstClr val="black"/>
                </a:solidFill>
                <a:latin typeface="Times New Roman" panose="02020603050405020304" pitchFamily="18" charset="0"/>
                <a:cs typeface="Times New Roman" panose="02020603050405020304" pitchFamily="18" charset="0"/>
              </a:rPr>
              <a:t>mhz</a:t>
            </a:r>
            <a:r>
              <a:rPr lang="en-US" sz="3200" dirty="0">
                <a:solidFill>
                  <a:prstClr val="black"/>
                </a:solidFill>
                <a:latin typeface="Times New Roman" panose="02020603050405020304" pitchFamily="18" charset="0"/>
                <a:cs typeface="Times New Roman" panose="02020603050405020304" pitchFamily="18" charset="0"/>
              </a:rPr>
              <a:t> system and during any statewide emergency;</a:t>
            </a:r>
          </a:p>
          <a:p>
            <a:pPr marL="228600" lvl="0" indent="-228600">
              <a:lnSpc>
                <a:spcPct val="90000"/>
              </a:lnSpc>
              <a:spcBef>
                <a:spcPts val="1000"/>
              </a:spcBef>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Mutual Aid incident or Marine Incident all responding agencies operate on the 800 </a:t>
            </a:r>
            <a:r>
              <a:rPr lang="en-US" sz="3200" dirty="0" err="1">
                <a:solidFill>
                  <a:prstClr val="black"/>
                </a:solidFill>
                <a:latin typeface="Times New Roman" panose="02020603050405020304" pitchFamily="18" charset="0"/>
                <a:cs typeface="Times New Roman" panose="02020603050405020304" pitchFamily="18" charset="0"/>
              </a:rPr>
              <a:t>mhz</a:t>
            </a:r>
            <a:r>
              <a:rPr lang="en-US" sz="3200" dirty="0">
                <a:solidFill>
                  <a:prstClr val="black"/>
                </a:solidFill>
                <a:latin typeface="Times New Roman" panose="02020603050405020304" pitchFamily="18" charset="0"/>
                <a:cs typeface="Times New Roman" panose="02020603050405020304" pitchFamily="18" charset="0"/>
              </a:rPr>
              <a:t> system;</a:t>
            </a:r>
          </a:p>
          <a:p>
            <a:pPr lvl="0">
              <a:lnSpc>
                <a:spcPct val="90000"/>
              </a:lnSpc>
              <a:spcBef>
                <a:spcPts val="1000"/>
              </a:spcBef>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227012" y="256559"/>
            <a:ext cx="4647426" cy="646331"/>
          </a:xfrm>
          <a:prstGeom prst="rect">
            <a:avLst/>
          </a:prstGeom>
        </p:spPr>
        <p:txBody>
          <a:bodyPr wrap="none">
            <a:spAutoFit/>
          </a:bodyPr>
          <a:lstStyle/>
          <a:p>
            <a:pPr lvl="0"/>
            <a:r>
              <a:rPr lang="en-US" sz="3600" dirty="0">
                <a:solidFill>
                  <a:prstClr val="black"/>
                </a:solidFill>
                <a:latin typeface="Times New Roman" panose="02020603050405020304" pitchFamily="18" charset="0"/>
                <a:cs typeface="Times New Roman" panose="02020603050405020304" pitchFamily="18" charset="0"/>
              </a:rPr>
              <a:t>Radio System Upgrades</a:t>
            </a:r>
          </a:p>
        </p:txBody>
      </p:sp>
    </p:spTree>
    <p:extLst>
      <p:ext uri="{BB962C8B-B14F-4D97-AF65-F5344CB8AC3E}">
        <p14:creationId xmlns:p14="http://schemas.microsoft.com/office/powerpoint/2010/main" val="153567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3</a:t>
            </a:fld>
            <a:endParaRPr lang="en-US" dirty="0"/>
          </a:p>
        </p:txBody>
      </p:sp>
      <p:pic>
        <p:nvPicPr>
          <p:cNvPr id="4" name="Picture 3">
            <a:extLst>
              <a:ext uri="{FF2B5EF4-FFF2-40B4-BE49-F238E27FC236}">
                <a16:creationId xmlns:a16="http://schemas.microsoft.com/office/drawing/2014/main" id="{18ECE817-343C-4CDC-A700-B400CFEE7499}"/>
              </a:ext>
            </a:extLst>
          </p:cNvPr>
          <p:cNvPicPr>
            <a:picLocks noChangeAspect="1"/>
          </p:cNvPicPr>
          <p:nvPr/>
        </p:nvPicPr>
        <p:blipFill>
          <a:blip r:embed="rId3"/>
          <a:stretch>
            <a:fillRect/>
          </a:stretch>
        </p:blipFill>
        <p:spPr>
          <a:xfrm>
            <a:off x="1598612" y="19049"/>
            <a:ext cx="9220200" cy="6276949"/>
          </a:xfrm>
          <a:prstGeom prst="rect">
            <a:avLst/>
          </a:prstGeom>
        </p:spPr>
      </p:pic>
    </p:spTree>
    <p:extLst>
      <p:ext uri="{BB962C8B-B14F-4D97-AF65-F5344CB8AC3E}">
        <p14:creationId xmlns:p14="http://schemas.microsoft.com/office/powerpoint/2010/main" val="184046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30</a:t>
            </a:fld>
            <a:endParaRPr lang="en-US" dirty="0"/>
          </a:p>
        </p:txBody>
      </p:sp>
      <p:sp>
        <p:nvSpPr>
          <p:cNvPr id="3" name="Rectangle 2"/>
          <p:cNvSpPr/>
          <p:nvPr/>
        </p:nvSpPr>
        <p:spPr>
          <a:xfrm>
            <a:off x="112712" y="1057148"/>
            <a:ext cx="11963400" cy="5865195"/>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Current VHF system in place since the 1960’s;</a:t>
            </a:r>
          </a:p>
          <a:p>
            <a:pPr marL="228600" lvl="0" indent="-228600">
              <a:lnSpc>
                <a:spcPct val="90000"/>
              </a:lnSpc>
              <a:spcBef>
                <a:spcPts val="1000"/>
              </a:spcBef>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Reception is inadequate with severe communications challenges;  </a:t>
            </a:r>
          </a:p>
          <a:p>
            <a:pPr marL="228600" lvl="0" indent="-228600">
              <a:lnSpc>
                <a:spcPct val="90000"/>
              </a:lnSpc>
              <a:spcBef>
                <a:spcPts val="1000"/>
              </a:spcBef>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JFD would continue to maintain the VHF system as a back-up radio system in case the 800mhz system was down or not operating. </a:t>
            </a:r>
          </a:p>
          <a:p>
            <a:pPr marL="228600" lvl="0" indent="-228600">
              <a:lnSpc>
                <a:spcPct val="90000"/>
              </a:lnSpc>
              <a:spcBef>
                <a:spcPts val="1000"/>
              </a:spcBef>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System operates off of “site antenna towers” located around the State;</a:t>
            </a:r>
          </a:p>
          <a:p>
            <a:pPr marL="228600" lvl="0" indent="-228600">
              <a:lnSpc>
                <a:spcPct val="90000"/>
              </a:lnSpc>
              <a:spcBef>
                <a:spcPts val="1000"/>
              </a:spcBef>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JPD has been operating on the 800 </a:t>
            </a:r>
            <a:r>
              <a:rPr lang="en-US" sz="3200" dirty="0" err="1">
                <a:solidFill>
                  <a:prstClr val="black"/>
                </a:solidFill>
                <a:latin typeface="Times New Roman" panose="02020603050405020304" pitchFamily="18" charset="0"/>
                <a:cs typeface="Times New Roman" panose="02020603050405020304" pitchFamily="18" charset="0"/>
              </a:rPr>
              <a:t>mhz</a:t>
            </a:r>
            <a:r>
              <a:rPr lang="en-US" sz="3200" dirty="0">
                <a:solidFill>
                  <a:prstClr val="black"/>
                </a:solidFill>
                <a:latin typeface="Times New Roman" panose="02020603050405020304" pitchFamily="18" charset="0"/>
                <a:cs typeface="Times New Roman" panose="02020603050405020304" pitchFamily="18" charset="0"/>
              </a:rPr>
              <a:t> system for several years;</a:t>
            </a:r>
          </a:p>
          <a:p>
            <a:pPr marL="228600" lvl="0" indent="-228600">
              <a:lnSpc>
                <a:spcPct val="90000"/>
              </a:lnSpc>
              <a:spcBef>
                <a:spcPts val="1000"/>
              </a:spcBef>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Some “dead spots” exist with the 800 </a:t>
            </a:r>
            <a:r>
              <a:rPr lang="en-US" sz="3200" dirty="0" err="1">
                <a:solidFill>
                  <a:prstClr val="black"/>
                </a:solidFill>
                <a:latin typeface="Times New Roman" panose="02020603050405020304" pitchFamily="18" charset="0"/>
                <a:cs typeface="Times New Roman" panose="02020603050405020304" pitchFamily="18" charset="0"/>
              </a:rPr>
              <a:t>mhz</a:t>
            </a:r>
            <a:r>
              <a:rPr lang="en-US" sz="3200" dirty="0">
                <a:solidFill>
                  <a:prstClr val="black"/>
                </a:solidFill>
                <a:latin typeface="Times New Roman" panose="02020603050405020304" pitchFamily="18" charset="0"/>
                <a:cs typeface="Times New Roman" panose="02020603050405020304" pitchFamily="18" charset="0"/>
              </a:rPr>
              <a:t> system although there are considerably less when compared to the current VHF system;</a:t>
            </a:r>
          </a:p>
          <a:p>
            <a:pPr marL="228600" lvl="0" indent="-228600">
              <a:lnSpc>
                <a:spcPct val="90000"/>
              </a:lnSpc>
              <a:spcBef>
                <a:spcPts val="1000"/>
              </a:spcBef>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Transitioning to the 800 </a:t>
            </a:r>
            <a:r>
              <a:rPr lang="en-US" sz="3200" dirty="0" err="1">
                <a:solidFill>
                  <a:prstClr val="black"/>
                </a:solidFill>
                <a:latin typeface="Times New Roman" panose="02020603050405020304" pitchFamily="18" charset="0"/>
                <a:cs typeface="Times New Roman" panose="02020603050405020304" pitchFamily="18" charset="0"/>
              </a:rPr>
              <a:t>mhz</a:t>
            </a:r>
            <a:r>
              <a:rPr lang="en-US" sz="3200" dirty="0">
                <a:solidFill>
                  <a:prstClr val="black"/>
                </a:solidFill>
                <a:latin typeface="Times New Roman" panose="02020603050405020304" pitchFamily="18" charset="0"/>
                <a:cs typeface="Times New Roman" panose="02020603050405020304" pitchFamily="18" charset="0"/>
              </a:rPr>
              <a:t> system with significantly improve our Firefighters/EMTs safety when operating at emergency incidents.</a:t>
            </a:r>
          </a:p>
          <a:p>
            <a:pPr marL="228600" lvl="0" indent="-228600">
              <a:lnSpc>
                <a:spcPct val="90000"/>
              </a:lnSpc>
              <a:spcBef>
                <a:spcPts val="1000"/>
              </a:spcBef>
              <a:buFont typeface="Arial" panose="020B0604020202020204" pitchFamily="34" charset="0"/>
              <a:buChar cha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3212" y="173696"/>
            <a:ext cx="4647426" cy="646331"/>
          </a:xfrm>
          <a:prstGeom prst="rect">
            <a:avLst/>
          </a:prstGeom>
        </p:spPr>
        <p:txBody>
          <a:bodyPr wrap="none">
            <a:spAutoFit/>
          </a:bodyPr>
          <a:lstStyle/>
          <a:p>
            <a:r>
              <a:rPr lang="en-US" sz="3600" dirty="0">
                <a:solidFill>
                  <a:prstClr val="black"/>
                </a:solidFill>
                <a:latin typeface="Times New Roman" panose="02020603050405020304" pitchFamily="18" charset="0"/>
                <a:ea typeface="+mj-ea"/>
                <a:cs typeface="Times New Roman" panose="02020603050405020304" pitchFamily="18" charset="0"/>
              </a:rPr>
              <a:t>Radio System Upgrades</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169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31</a:t>
            </a:fld>
            <a:endParaRPr lang="en-US" dirty="0"/>
          </a:p>
        </p:txBody>
      </p:sp>
      <p:sp>
        <p:nvSpPr>
          <p:cNvPr id="3" name="Title 1">
            <a:extLst>
              <a:ext uri="{FF2B5EF4-FFF2-40B4-BE49-F238E27FC236}">
                <a16:creationId xmlns:a16="http://schemas.microsoft.com/office/drawing/2014/main" id="{7B202ECB-A34F-4FA4-82EA-B2948CF11D3E}"/>
              </a:ext>
            </a:extLst>
          </p:cNvPr>
          <p:cNvSpPr>
            <a:spLocks noGrp="1"/>
          </p:cNvSpPr>
          <p:nvPr/>
        </p:nvSpPr>
        <p:spPr>
          <a:xfrm>
            <a:off x="1522413" y="2235200"/>
            <a:ext cx="9144000" cy="1041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effectLst/>
                <a:uLnTx/>
                <a:uFillTx/>
                <a:latin typeface="Calibri Light" panose="020F0302020204030204"/>
                <a:ea typeface="+mj-ea"/>
                <a:cs typeface="+mj-cs"/>
              </a:rPr>
              <a:t>Jamestown Fire Department</a:t>
            </a:r>
          </a:p>
        </p:txBody>
      </p:sp>
      <p:pic>
        <p:nvPicPr>
          <p:cNvPr id="4" name="Picture 3">
            <a:extLst>
              <a:ext uri="{FF2B5EF4-FFF2-40B4-BE49-F238E27FC236}">
                <a16:creationId xmlns:a16="http://schemas.microsoft.com/office/drawing/2014/main" id="{904C61CB-722B-496F-A4F6-9058319B98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7612" y="388054"/>
            <a:ext cx="1733107" cy="1640256"/>
          </a:xfrm>
          <a:prstGeom prst="rect">
            <a:avLst/>
          </a:prstGeom>
        </p:spPr>
      </p:pic>
      <p:sp>
        <p:nvSpPr>
          <p:cNvPr id="5" name="Subtitle 2">
            <a:extLst>
              <a:ext uri="{FF2B5EF4-FFF2-40B4-BE49-F238E27FC236}">
                <a16:creationId xmlns:a16="http://schemas.microsoft.com/office/drawing/2014/main" id="{A4B5BC58-D299-48A2-A882-E87A7F664B60}"/>
              </a:ext>
            </a:extLst>
          </p:cNvPr>
          <p:cNvSpPr>
            <a:spLocks noGrp="1"/>
          </p:cNvSpPr>
          <p:nvPr/>
        </p:nvSpPr>
        <p:spPr>
          <a:xfrm>
            <a:off x="1751012" y="3483490"/>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Fire Alarm Replacement Project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FY 2018-FY2020</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32</a:t>
            </a:fld>
            <a:endParaRPr lang="en-US" dirty="0"/>
          </a:p>
        </p:txBody>
      </p:sp>
      <p:pic>
        <p:nvPicPr>
          <p:cNvPr id="4" name="Picture 3"/>
          <p:cNvPicPr>
            <a:picLocks noChangeAspect="1"/>
          </p:cNvPicPr>
          <p:nvPr/>
        </p:nvPicPr>
        <p:blipFill>
          <a:blip r:embed="rId2"/>
          <a:stretch>
            <a:fillRect/>
          </a:stretch>
        </p:blipFill>
        <p:spPr>
          <a:xfrm>
            <a:off x="227012" y="1143000"/>
            <a:ext cx="11534632" cy="4974767"/>
          </a:xfrm>
          <a:prstGeom prst="rect">
            <a:avLst/>
          </a:prstGeom>
        </p:spPr>
      </p:pic>
      <p:sp>
        <p:nvSpPr>
          <p:cNvPr id="5" name="TextBox 4"/>
          <p:cNvSpPr txBox="1"/>
          <p:nvPr/>
        </p:nvSpPr>
        <p:spPr>
          <a:xfrm>
            <a:off x="2589212" y="381000"/>
            <a:ext cx="6276077"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Conversion to Radio Call Boxes </a:t>
            </a:r>
          </a:p>
        </p:txBody>
      </p:sp>
    </p:spTree>
    <p:extLst>
      <p:ext uri="{BB962C8B-B14F-4D97-AF65-F5344CB8AC3E}">
        <p14:creationId xmlns:p14="http://schemas.microsoft.com/office/powerpoint/2010/main" val="39568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33</a:t>
            </a:fld>
            <a:endParaRPr lang="en-US" dirty="0"/>
          </a:p>
        </p:txBody>
      </p:sp>
      <p:sp>
        <p:nvSpPr>
          <p:cNvPr id="4" name="Rectangle 3"/>
          <p:cNvSpPr/>
          <p:nvPr/>
        </p:nvSpPr>
        <p:spPr>
          <a:xfrm>
            <a:off x="74612" y="1447800"/>
            <a:ext cx="11963400" cy="5120376"/>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The proposed Wireless Radio Fire Alarm system would create a private wireless mesh radio network to transmit Fire Alarm signals from a location to the receiving equipment in the Fire Station;</a:t>
            </a:r>
          </a:p>
          <a:p>
            <a:pPr marL="228600" lvl="0" indent="-228600">
              <a:lnSpc>
                <a:spcPct val="90000"/>
              </a:lnSpc>
              <a:spcBef>
                <a:spcPts val="1000"/>
              </a:spcBef>
              <a:buFont typeface="Arial" panose="020B0604020202020204" pitchFamily="34" charset="0"/>
              <a:buChar char="•"/>
            </a:pPr>
            <a:endParaRPr lang="en-US" dirty="0">
              <a:solidFill>
                <a:prstClr val="black"/>
              </a:solidFill>
              <a:latin typeface="Times New Roman" panose="02020603050405020304" pitchFamily="18" charset="0"/>
              <a:cs typeface="Times New Roman" panose="02020603050405020304" pitchFamily="18" charset="0"/>
            </a:endParaRPr>
          </a:p>
          <a:p>
            <a:pPr marL="228600" lvl="0" indent="-22860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Numerous communities in Rhode Island have discontinued their “Telegraph” reporting systems and converted to Wireless Radio systems over the past 25 years due to the long-term advantages of reduced cost and lack of trained personnel to maintain cable plants;</a:t>
            </a:r>
          </a:p>
          <a:p>
            <a:pPr marL="228600" lvl="0" indent="-228600">
              <a:lnSpc>
                <a:spcPct val="90000"/>
              </a:lnSpc>
              <a:spcBef>
                <a:spcPts val="1000"/>
              </a:spcBef>
              <a:buFont typeface="Arial" panose="020B0604020202020204" pitchFamily="34" charset="0"/>
              <a:buChar char="•"/>
            </a:pPr>
            <a:endParaRPr lang="en-US" dirty="0">
              <a:solidFill>
                <a:prstClr val="black"/>
              </a:solidFill>
              <a:latin typeface="Times New Roman" panose="02020603050405020304" pitchFamily="18" charset="0"/>
              <a:cs typeface="Times New Roman" panose="02020603050405020304" pitchFamily="18" charset="0"/>
            </a:endParaRPr>
          </a:p>
          <a:p>
            <a:pPr marL="228600" lvl="0" indent="-22860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The Town would no longer have to maintain the cable plant, the infrastructure and receiving equipment at the Fire Station would be replaced to current day technology.</a:t>
            </a:r>
          </a:p>
        </p:txBody>
      </p:sp>
      <p:sp>
        <p:nvSpPr>
          <p:cNvPr id="5" name="TextBox 4"/>
          <p:cNvSpPr txBox="1"/>
          <p:nvPr/>
        </p:nvSpPr>
        <p:spPr>
          <a:xfrm>
            <a:off x="3808412" y="609600"/>
            <a:ext cx="45719" cy="369332"/>
          </a:xfrm>
          <a:prstGeom prst="rect">
            <a:avLst/>
          </a:prstGeom>
          <a:noFill/>
        </p:spPr>
        <p:txBody>
          <a:bodyPr wrap="square" rtlCol="0">
            <a:spAutoFit/>
          </a:bodyPr>
          <a:lstStyle/>
          <a:p>
            <a:endParaRPr lang="en-US" dirty="0"/>
          </a:p>
        </p:txBody>
      </p:sp>
      <p:sp>
        <p:nvSpPr>
          <p:cNvPr id="6" name="TextBox 5"/>
          <p:cNvSpPr txBox="1"/>
          <p:nvPr/>
        </p:nvSpPr>
        <p:spPr>
          <a:xfrm>
            <a:off x="1978421" y="398215"/>
            <a:ext cx="7698582"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AES Wireless Radio Fire Alarm System </a:t>
            </a:r>
          </a:p>
        </p:txBody>
      </p:sp>
    </p:spTree>
    <p:extLst>
      <p:ext uri="{BB962C8B-B14F-4D97-AF65-F5344CB8AC3E}">
        <p14:creationId xmlns:p14="http://schemas.microsoft.com/office/powerpoint/2010/main" val="100040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34</a:t>
            </a:fld>
            <a:endParaRPr lang="en-US" dirty="0"/>
          </a:p>
        </p:txBody>
      </p:sp>
      <p:sp>
        <p:nvSpPr>
          <p:cNvPr id="6" name="Rectangle 5"/>
          <p:cNvSpPr/>
          <p:nvPr/>
        </p:nvSpPr>
        <p:spPr>
          <a:xfrm>
            <a:off x="0" y="1151342"/>
            <a:ext cx="11887200" cy="4732578"/>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System is almost 68 years old.  To maintain the system a significant capital outlay will be needed over the next 5-10 year period to replace the cable plant, the receiving equipment and the infrastructure in the Fire Station.</a:t>
            </a:r>
          </a:p>
          <a:p>
            <a:pPr marL="228600" lvl="0" indent="-228600">
              <a:lnSpc>
                <a:spcPct val="90000"/>
              </a:lnSpc>
              <a:spcBef>
                <a:spcPts val="1000"/>
              </a:spcBef>
              <a:buFont typeface="Arial" panose="020B0604020202020204" pitchFamily="34" charset="0"/>
              <a:buChar char="•"/>
            </a:pPr>
            <a:endParaRPr lang="en-US" dirty="0">
              <a:solidFill>
                <a:prstClr val="black"/>
              </a:solidFill>
              <a:latin typeface="Times New Roman" panose="02020603050405020304" pitchFamily="18" charset="0"/>
              <a:cs typeface="Times New Roman" panose="02020603050405020304" pitchFamily="18" charset="0"/>
            </a:endParaRPr>
          </a:p>
          <a:p>
            <a:pPr marL="228600" lvl="0" indent="-22860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One significant weather event could result in significant damage to the cable plant.  Though the system is operating, it is showing significant wear and tear.</a:t>
            </a:r>
          </a:p>
          <a:p>
            <a:pPr marL="228600" lvl="0" indent="-228600">
              <a:lnSpc>
                <a:spcPct val="90000"/>
              </a:lnSpc>
              <a:spcBef>
                <a:spcPts val="1000"/>
              </a:spcBef>
              <a:buFont typeface="Arial" panose="020B0604020202020204" pitchFamily="34" charset="0"/>
              <a:buChar char="•"/>
            </a:pPr>
            <a:endParaRPr lang="en-US" dirty="0">
              <a:solidFill>
                <a:prstClr val="black"/>
              </a:solidFill>
              <a:latin typeface="Times New Roman" panose="02020603050405020304" pitchFamily="18" charset="0"/>
              <a:cs typeface="Times New Roman" panose="02020603050405020304" pitchFamily="18" charset="0"/>
            </a:endParaRPr>
          </a:p>
          <a:p>
            <a:pPr marL="228600" lvl="0" indent="-22860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We no longer have “volunteer” personnel to maintain the cable plant.  No maintenance work has been done on the cable plant in several years.  If a cable issue or problem occurred today we would have to hire an outside contractor to complete the work.</a:t>
            </a:r>
          </a:p>
        </p:txBody>
      </p:sp>
      <p:sp>
        <p:nvSpPr>
          <p:cNvPr id="3" name="TextBox 2"/>
          <p:cNvSpPr txBox="1"/>
          <p:nvPr/>
        </p:nvSpPr>
        <p:spPr>
          <a:xfrm>
            <a:off x="2387177" y="76200"/>
            <a:ext cx="7112845"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Disadvantages of Current system </a:t>
            </a:r>
          </a:p>
        </p:txBody>
      </p:sp>
    </p:spTree>
    <p:extLst>
      <p:ext uri="{BB962C8B-B14F-4D97-AF65-F5344CB8AC3E}">
        <p14:creationId xmlns:p14="http://schemas.microsoft.com/office/powerpoint/2010/main" val="169554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35</a:t>
            </a:fld>
            <a:endParaRPr lang="en-US" dirty="0"/>
          </a:p>
        </p:txBody>
      </p:sp>
      <p:sp>
        <p:nvSpPr>
          <p:cNvPr id="4" name="Rectangle 3"/>
          <p:cNvSpPr/>
          <p:nvPr/>
        </p:nvSpPr>
        <p:spPr>
          <a:xfrm>
            <a:off x="591447" y="152400"/>
            <a:ext cx="11353800" cy="1077218"/>
          </a:xfrm>
          <a:prstGeom prst="rect">
            <a:avLst/>
          </a:prstGeom>
        </p:spPr>
        <p:txBody>
          <a:bodyPr wrap="square">
            <a:spAutoFit/>
          </a:bodyPr>
          <a:lstStyle/>
          <a:p>
            <a:r>
              <a:rPr lang="en-US" sz="3200" dirty="0">
                <a:solidFill>
                  <a:prstClr val="black"/>
                </a:solidFill>
                <a:latin typeface="Times New Roman" panose="02020603050405020304" pitchFamily="18" charset="0"/>
                <a:ea typeface="+mj-ea"/>
                <a:cs typeface="Times New Roman" panose="02020603050405020304" pitchFamily="18" charset="0"/>
              </a:rPr>
              <a:t>Current Fire Alarm Master Box’s  	Current Infrastructure - Cable Plant</a:t>
            </a:r>
            <a:r>
              <a:rPr lang="en-US" sz="3200" dirty="0">
                <a:solidFill>
                  <a:prstClr val="black"/>
                </a:solidFill>
                <a:latin typeface="Times New Roman" panose="02020603050405020304" pitchFamily="18" charset="0"/>
                <a:cs typeface="Times New Roman" panose="02020603050405020304" pitchFamily="18" charset="0"/>
              </a:rPr>
              <a:t> Box’s in Town 		</a:t>
            </a:r>
            <a:r>
              <a:rPr lang="en-US" sz="3200" dirty="0">
                <a:solidFill>
                  <a:prstClr val="black"/>
                </a:solidFill>
                <a:latin typeface="Times New Roman" panose="02020603050405020304" pitchFamily="18" charset="0"/>
                <a:ea typeface="+mj-ea"/>
                <a:cs typeface="Times New Roman" panose="02020603050405020304" pitchFamily="18" charset="0"/>
              </a:rPr>
              <a:t>	Connects into Fire Station </a:t>
            </a:r>
            <a:r>
              <a:rPr lang="en-US" sz="2800" dirty="0">
                <a:solidFill>
                  <a:prstClr val="black"/>
                </a:solidFill>
                <a:latin typeface="Times New Roman" panose="02020603050405020304" pitchFamily="18" charset="0"/>
                <a:ea typeface="+mj-ea"/>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55612" y="1447800"/>
            <a:ext cx="4697342" cy="4597822"/>
          </a:xfrm>
          <a:prstGeom prst="rect">
            <a:avLst/>
          </a:prstGeom>
        </p:spPr>
      </p:pic>
      <p:pic>
        <p:nvPicPr>
          <p:cNvPr id="6" name="Picture 5"/>
          <p:cNvPicPr>
            <a:picLocks noChangeAspect="1"/>
          </p:cNvPicPr>
          <p:nvPr/>
        </p:nvPicPr>
        <p:blipFill>
          <a:blip r:embed="rId3"/>
          <a:stretch>
            <a:fillRect/>
          </a:stretch>
        </p:blipFill>
        <p:spPr>
          <a:xfrm>
            <a:off x="6268347" y="1447800"/>
            <a:ext cx="4941216" cy="4519328"/>
          </a:xfrm>
          <a:prstGeom prst="rect">
            <a:avLst/>
          </a:prstGeom>
        </p:spPr>
      </p:pic>
    </p:spTree>
    <p:extLst>
      <p:ext uri="{BB962C8B-B14F-4D97-AF65-F5344CB8AC3E}">
        <p14:creationId xmlns:p14="http://schemas.microsoft.com/office/powerpoint/2010/main" val="103445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36</a:t>
            </a:fld>
            <a:endParaRPr lang="en-US" dirty="0"/>
          </a:p>
        </p:txBody>
      </p:sp>
      <p:sp>
        <p:nvSpPr>
          <p:cNvPr id="4" name="Rectangle 3"/>
          <p:cNvSpPr/>
          <p:nvPr/>
        </p:nvSpPr>
        <p:spPr>
          <a:xfrm>
            <a:off x="7937" y="762000"/>
            <a:ext cx="11734800" cy="5570756"/>
          </a:xfrm>
          <a:prstGeom prst="rect">
            <a:avLst/>
          </a:prstGeom>
        </p:spPr>
        <p:txBody>
          <a:bodyPr wrap="square">
            <a:spAutoFit/>
          </a:bodyPr>
          <a:lstStyle/>
          <a:p>
            <a:pPr marR="0" lvl="0" defTabSz="914400" eaLnBrk="1" fontAlgn="auto" latinLnBrk="0" hangingPunct="1">
              <a:lnSpc>
                <a:spcPct val="90000"/>
              </a:lnSpc>
              <a:spcBef>
                <a:spcPts val="1000"/>
              </a:spcBef>
              <a:spcAft>
                <a:spcPts val="0"/>
              </a:spcAft>
              <a:buClrTx/>
              <a:buSzTx/>
              <a:tabLst/>
              <a:defRPr/>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Project Cost</a:t>
            </a:r>
            <a:r>
              <a:rPr lang="en-US" sz="3200" kern="0" dirty="0">
                <a:solidFill>
                  <a:prstClr val="black"/>
                </a:solidFill>
                <a:latin typeface="Times New Roman" panose="02020603050405020304" pitchFamily="18" charset="0"/>
                <a:cs typeface="Times New Roman" panose="02020603050405020304" pitchFamily="18" charset="0"/>
              </a:rPr>
              <a:t>:  FY2019-2020 - $25,000</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defTabSz="914400" eaLnBrk="1" fontAlgn="auto" latinLnBrk="0" hangingPunct="1">
              <a:lnSpc>
                <a:spcPct val="90000"/>
              </a:lnSpc>
              <a:spcBef>
                <a:spcPts val="1000"/>
              </a:spcBef>
              <a:spcAft>
                <a:spcPts val="0"/>
              </a:spcAft>
              <a:buClrTx/>
              <a:buSzTx/>
              <a:tabLst/>
              <a:defRPr/>
            </a:pPr>
            <a:endParaRPr kumimoji="0" lang="en-US" sz="2800" b="0" i="0" u="none" strike="noStrike" kern="0" cap="none" spc="0" normalizeH="0" baseline="0" noProof="0" dirty="0">
              <a:ln>
                <a:noFill/>
              </a:ln>
              <a:solidFill>
                <a:prstClr val="black"/>
              </a:solidFill>
              <a:effectLst/>
              <a:uLnTx/>
              <a:uFillTx/>
            </a:endParaRPr>
          </a:p>
          <a:p>
            <a:pPr marR="0" lvl="0" defTabSz="914400" eaLnBrk="1" fontAlgn="auto" latinLnBrk="0" hangingPunct="1">
              <a:lnSpc>
                <a:spcPct val="90000"/>
              </a:lnSpc>
              <a:spcBef>
                <a:spcPts val="1000"/>
              </a:spcBef>
              <a:spcAft>
                <a:spcPts val="0"/>
              </a:spcAft>
              <a:buClrTx/>
              <a:buSzTx/>
              <a:tabLst/>
              <a:defRPr/>
            </a:pPr>
            <a:r>
              <a:rPr lang="en-US" sz="2800" kern="0" dirty="0">
                <a:solidFill>
                  <a:prstClr val="black"/>
                </a:solidFill>
                <a:latin typeface="Times New Roman" panose="02020603050405020304" pitchFamily="18" charset="0"/>
                <a:cs typeface="Times New Roman" panose="02020603050405020304" pitchFamily="18" charset="0"/>
              </a:rPr>
              <a:t>FY2019 – Project Cost $50,000</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This</a:t>
            </a:r>
            <a:r>
              <a:rPr kumimoji="0" lang="en-US" sz="28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initial investment </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would purchase and install the new AES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multinet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Wireless Radio Box receiving system in the Fire Station.  It would also address the cost to interface and connect to the Police Station dispatch center and address the technical configuration, programming and testing of the System.</a:t>
            </a:r>
          </a:p>
          <a:p>
            <a:pPr marR="0" lvl="0" defTabSz="914400" eaLnBrk="1" fontAlgn="auto" latinLnBrk="0" hangingPunct="1">
              <a:lnSpc>
                <a:spcPct val="90000"/>
              </a:lnSpc>
              <a:spcBef>
                <a:spcPts val="1000"/>
              </a:spcBef>
              <a:spcAft>
                <a:spcPts val="0"/>
              </a:spcAft>
              <a:buClrTx/>
              <a:buSzTx/>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defTabSz="914400" eaLnBrk="1" fontAlgn="auto" latinLnBrk="0" hangingPunct="1">
              <a:lnSpc>
                <a:spcPct val="90000"/>
              </a:lnSpc>
              <a:spcBef>
                <a:spcPts val="1000"/>
              </a:spcBef>
              <a:spcAft>
                <a:spcPts val="0"/>
              </a:spcAft>
              <a:buClrTx/>
              <a:buSzTx/>
              <a:tabLst/>
              <a:defRPr/>
            </a:pPr>
            <a:r>
              <a:rPr lang="en-US" sz="2800" b="1" kern="0" dirty="0">
                <a:solidFill>
                  <a:prstClr val="black"/>
                </a:solidFill>
                <a:latin typeface="Times New Roman" panose="02020603050405020304" pitchFamily="18" charset="0"/>
                <a:cs typeface="Times New Roman" panose="02020603050405020304" pitchFamily="18" charset="0"/>
              </a:rPr>
              <a:t>FY2020 – Project Cost $25,000</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FY 2019/20 request of $ 25,000 would purchase and install an additional Digitize 3505 alarm receiver and decoder so the system would be redundant.  The current Digitize 3505 receiver was installed in 2009.</a:t>
            </a:r>
          </a:p>
        </p:txBody>
      </p:sp>
    </p:spTree>
    <p:extLst>
      <p:ext uri="{BB962C8B-B14F-4D97-AF65-F5344CB8AC3E}">
        <p14:creationId xmlns:p14="http://schemas.microsoft.com/office/powerpoint/2010/main" val="182473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37</a:t>
            </a:fld>
            <a:endParaRPr lang="en-US" dirty="0"/>
          </a:p>
        </p:txBody>
      </p:sp>
      <p:sp>
        <p:nvSpPr>
          <p:cNvPr id="3" name="Rectangle 2"/>
          <p:cNvSpPr/>
          <p:nvPr/>
        </p:nvSpPr>
        <p:spPr>
          <a:xfrm>
            <a:off x="30797" y="152400"/>
            <a:ext cx="12192000" cy="5693353"/>
          </a:xfrm>
          <a:prstGeom prst="rect">
            <a:avLst/>
          </a:prstGeom>
        </p:spPr>
        <p:txBody>
          <a:bodyPr wrap="square">
            <a:spAutoFit/>
          </a:bodyPr>
          <a:lstStyle/>
          <a:p>
            <a:pPr marR="0" lvl="0" defTabSz="914400" eaLnBrk="1" fontAlgn="auto" latinLnBrk="0" hangingPunct="1">
              <a:lnSpc>
                <a:spcPct val="90000"/>
              </a:lnSpc>
              <a:spcBef>
                <a:spcPts val="1000"/>
              </a:spcBef>
              <a:spcAft>
                <a:spcPts val="0"/>
              </a:spcAft>
              <a:buClrTx/>
              <a:buSzTx/>
              <a:tabLst/>
              <a:defRPr/>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Project </a:t>
            </a:r>
            <a:r>
              <a:rPr lang="en-US" sz="3200" kern="0" dirty="0">
                <a:solidFill>
                  <a:prstClr val="black"/>
                </a:solidFill>
                <a:latin typeface="Times New Roman" panose="02020603050405020304" pitchFamily="18" charset="0"/>
                <a:cs typeface="Times New Roman" panose="02020603050405020304" pitchFamily="18" charset="0"/>
              </a:rPr>
              <a:t>C</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ost</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continued</a:t>
            </a:r>
            <a:r>
              <a:rPr kumimoji="0" lang="en-US" sz="32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lang="en-US" sz="3200" kern="0" dirty="0">
              <a:solidFill>
                <a:prstClr val="black"/>
              </a:solidFill>
              <a:latin typeface="Times New Roman" panose="02020603050405020304" pitchFamily="18" charset="0"/>
              <a:cs typeface="Times New Roman" panose="02020603050405020304" pitchFamily="18" charset="0"/>
            </a:endParaRPr>
          </a:p>
          <a:p>
            <a:pPr marR="0" lvl="0" defTabSz="914400" eaLnBrk="1" fontAlgn="auto" latinLnBrk="0" hangingPunct="1">
              <a:lnSpc>
                <a:spcPct val="90000"/>
              </a:lnSpc>
              <a:spcBef>
                <a:spcPts val="1000"/>
              </a:spcBef>
              <a:spcAft>
                <a:spcPts val="0"/>
              </a:spcAft>
              <a:buClrTx/>
              <a:buSzTx/>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Several communities who have switched over to the Radio Call box systems have </a:t>
            </a:r>
            <a:r>
              <a:rPr lang="en-US" sz="2400" kern="0" dirty="0">
                <a:solidFill>
                  <a:prstClr val="black"/>
                </a:solidFill>
                <a:latin typeface="Times New Roman" panose="02020603050405020304" pitchFamily="18" charset="0"/>
                <a:cs typeface="Times New Roman" panose="02020603050405020304" pitchFamily="18" charset="0"/>
              </a:rPr>
              <a:t>offered </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some assistance to business/property owners, some options include:</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1143000" marR="0" lvl="2"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Municipality</a:t>
            </a:r>
            <a:r>
              <a:rPr kumimoji="0" lang="en-US" sz="24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addressed initial </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cost of the Radio Boxes and installation and offers a payment program over a multi-year period;</a:t>
            </a:r>
          </a:p>
          <a:p>
            <a:pPr marL="1143000" marR="0" lvl="2"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kern="0" dirty="0">
                <a:solidFill>
                  <a:prstClr val="black"/>
                </a:solidFill>
                <a:latin typeface="Times New Roman" panose="02020603050405020304" pitchFamily="18" charset="0"/>
                <a:cs typeface="Times New Roman" panose="02020603050405020304" pitchFamily="18" charset="0"/>
              </a:rPr>
              <a:t>P</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otential</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for bulk and coordinated pricing agreement with installation could potentially generate cost savings for all parties;</a:t>
            </a:r>
            <a:r>
              <a:rPr kumimoji="0" lang="en-US" sz="24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1143000" marR="0" lvl="2"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Extended notification</a:t>
            </a:r>
            <a:r>
              <a:rPr kumimoji="0" lang="en-US" sz="24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timeline for installation offered - </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one or two year notification period is provided and the property/business owners have a hard operation date where the Town switches over to the new system, with all </a:t>
            </a:r>
            <a:r>
              <a:rPr lang="en-US" sz="2400" kern="0" dirty="0">
                <a:solidFill>
                  <a:prstClr val="black"/>
                </a:solidFill>
                <a:latin typeface="Times New Roman" panose="02020603050405020304" pitchFamily="18" charset="0"/>
                <a:cs typeface="Times New Roman" panose="02020603050405020304" pitchFamily="18" charset="0"/>
              </a:rPr>
              <a:t>required costs paid by property owner; </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1143000" marR="0" lvl="2"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Once a decision </a:t>
            </a:r>
            <a:r>
              <a:rPr lang="en-US" sz="2400" kern="0" dirty="0">
                <a:solidFill>
                  <a:prstClr val="black"/>
                </a:solidFill>
                <a:latin typeface="Times New Roman" panose="02020603050405020304" pitchFamily="18" charset="0"/>
                <a:cs typeface="Times New Roman" panose="02020603050405020304" pitchFamily="18" charset="0"/>
              </a:rPr>
              <a:t>is </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made several educational meetings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wil</a:t>
            </a:r>
            <a:r>
              <a:rPr lang="en-US" sz="2400" kern="0" dirty="0">
                <a:solidFill>
                  <a:prstClr val="black"/>
                </a:solidFill>
                <a:latin typeface="Times New Roman" panose="02020603050405020304" pitchFamily="18" charset="0"/>
                <a:cs typeface="Times New Roman" panose="02020603050405020304" pitchFamily="18" charset="0"/>
              </a:rPr>
              <a:t>l </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be scheduled with local</a:t>
            </a:r>
            <a:r>
              <a:rPr kumimoji="0" lang="en-US" sz="24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business and property owners </a:t>
            </a:r>
            <a:r>
              <a:rPr lang="en-US" sz="2400" kern="0" dirty="0">
                <a:solidFill>
                  <a:prstClr val="black"/>
                </a:solidFill>
                <a:latin typeface="Times New Roman" panose="02020603050405020304" pitchFamily="18" charset="0"/>
                <a:cs typeface="Times New Roman" panose="02020603050405020304" pitchFamily="18" charset="0"/>
              </a:rPr>
              <a:t>as to </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why it is important to make this transition;</a:t>
            </a:r>
          </a:p>
          <a:p>
            <a:pPr marL="1143000" marR="0" lvl="2"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Business/property owners maybe able to receive a trade-in credit or sell their current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Gamewell</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Master Box at</a:t>
            </a:r>
            <a:r>
              <a:rPr kumimoji="0" lang="en-US" sz="24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an estimated value of </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$ 200-$300.</a:t>
            </a:r>
          </a:p>
        </p:txBody>
      </p:sp>
    </p:spTree>
    <p:extLst>
      <p:ext uri="{BB962C8B-B14F-4D97-AF65-F5344CB8AC3E}">
        <p14:creationId xmlns:p14="http://schemas.microsoft.com/office/powerpoint/2010/main" val="401367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3959B4-4AA1-4F10-ACD1-9ECD61C4F6F7}"/>
              </a:ext>
            </a:extLst>
          </p:cNvPr>
          <p:cNvSpPr>
            <a:spLocks noGrp="1"/>
          </p:cNvSpPr>
          <p:nvPr>
            <p:ph type="sldNum" sz="quarter" idx="12"/>
          </p:nvPr>
        </p:nvSpPr>
        <p:spPr/>
        <p:txBody>
          <a:bodyPr/>
          <a:lstStyle/>
          <a:p>
            <a:fld id="{693B167E-EA96-4147-81DE-549160052C22}" type="slidenum">
              <a:rPr lang="en-US" smtClean="0"/>
              <a:t>38</a:t>
            </a:fld>
            <a:endParaRPr lang="en-US" dirty="0"/>
          </a:p>
        </p:txBody>
      </p:sp>
      <p:sp>
        <p:nvSpPr>
          <p:cNvPr id="3" name="TextBox 2">
            <a:extLst>
              <a:ext uri="{FF2B5EF4-FFF2-40B4-BE49-F238E27FC236}">
                <a16:creationId xmlns:a16="http://schemas.microsoft.com/office/drawing/2014/main" id="{B7E3302D-B04E-4FE2-B4ED-E4D1F9D2BBEB}"/>
              </a:ext>
            </a:extLst>
          </p:cNvPr>
          <p:cNvSpPr txBox="1"/>
          <p:nvPr/>
        </p:nvSpPr>
        <p:spPr>
          <a:xfrm>
            <a:off x="760412" y="406113"/>
            <a:ext cx="11277600" cy="606319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Personal Protective Equipment and Other Equipment</a:t>
            </a:r>
          </a:p>
          <a:p>
            <a:endParaRPr lang="en-US" sz="3200" b="1" dirty="0">
              <a:solidFill>
                <a:srgbClr val="000000"/>
              </a:solidFill>
              <a:latin typeface="Times New Roman" panose="02020603050405020304" pitchFamily="18" charset="0"/>
              <a:cs typeface="Times New Roman" panose="02020603050405020304" pitchFamily="18" charset="0"/>
            </a:endParaRPr>
          </a:p>
          <a:p>
            <a:r>
              <a:rPr lang="en-US" sz="2400" b="1" dirty="0">
                <a:solidFill>
                  <a:srgbClr val="000000"/>
                </a:solidFill>
                <a:latin typeface="Times New Roman" panose="02020603050405020304" pitchFamily="18" charset="0"/>
                <a:cs typeface="Times New Roman" panose="02020603050405020304" pitchFamily="18" charset="0"/>
              </a:rPr>
              <a:t>Project Cost:  $5,220</a:t>
            </a:r>
          </a:p>
          <a:p>
            <a:pPr lvl="0"/>
            <a:r>
              <a:rPr lang="en-US" sz="2400" u="sng" dirty="0">
                <a:solidFill>
                  <a:srgbClr val="000000"/>
                </a:solidFill>
                <a:latin typeface="Times New Roman" panose="02020603050405020304" pitchFamily="18" charset="0"/>
                <a:cs typeface="Times New Roman" panose="02020603050405020304" pitchFamily="18" charset="0"/>
              </a:rPr>
              <a:t>Radio Pagers</a:t>
            </a:r>
            <a:r>
              <a:rPr lang="en-US" sz="2400" dirty="0">
                <a:solidFill>
                  <a:srgbClr val="000000"/>
                </a:solidFill>
                <a:latin typeface="Times New Roman" panose="02020603050405020304" pitchFamily="18" charset="0"/>
                <a:cs typeface="Times New Roman" panose="02020603050405020304" pitchFamily="18" charset="0"/>
              </a:rPr>
              <a:t>:  Only means of contacting members for Fire and EMS, 		</a:t>
            </a:r>
          </a:p>
          <a:p>
            <a:pPr lvl="0"/>
            <a:r>
              <a:rPr lang="en-US" sz="2400" dirty="0">
                <a:solidFill>
                  <a:srgbClr val="000000"/>
                </a:solidFill>
                <a:latin typeface="Times New Roman" panose="02020603050405020304" pitchFamily="18" charset="0"/>
                <a:cs typeface="Times New Roman" panose="02020603050405020304" pitchFamily="18" charset="0"/>
              </a:rPr>
              <a:t>received a pager.  Currently on hand 115 pagers:  2005 – 60, 2009 – 30, </a:t>
            </a:r>
          </a:p>
          <a:p>
            <a:pPr lvl="0"/>
            <a:r>
              <a:rPr lang="en-US" sz="2400" dirty="0">
                <a:solidFill>
                  <a:srgbClr val="000000"/>
                </a:solidFill>
                <a:latin typeface="Times New Roman" panose="02020603050405020304" pitchFamily="18" charset="0"/>
                <a:cs typeface="Times New Roman" panose="02020603050405020304" pitchFamily="18" charset="0"/>
              </a:rPr>
              <a:t>2014 – 25.   Pager Cost:  $509/each – (10-12) pagers per year are replaced </a:t>
            </a:r>
          </a:p>
          <a:p>
            <a:pPr lvl="0"/>
            <a:r>
              <a:rPr lang="en-US" sz="2400" dirty="0">
                <a:solidFill>
                  <a:srgbClr val="000000"/>
                </a:solidFill>
                <a:latin typeface="Times New Roman" panose="02020603050405020304" pitchFamily="18" charset="0"/>
                <a:cs typeface="Times New Roman" panose="02020603050405020304" pitchFamily="18" charset="0"/>
              </a:rPr>
              <a:t>mainly due to damage and age.</a:t>
            </a:r>
          </a:p>
          <a:p>
            <a:pPr lvl="0"/>
            <a:endParaRPr lang="en-US" sz="2400" dirty="0">
              <a:solidFill>
                <a:srgbClr val="000000"/>
              </a:solidFill>
              <a:latin typeface="Times New Roman" panose="02020603050405020304" pitchFamily="18" charset="0"/>
              <a:cs typeface="Times New Roman" panose="02020603050405020304" pitchFamily="18" charset="0"/>
            </a:endParaRPr>
          </a:p>
          <a:p>
            <a:r>
              <a:rPr lang="en-US" sz="2400" b="1" dirty="0">
                <a:solidFill>
                  <a:srgbClr val="000000"/>
                </a:solidFill>
                <a:latin typeface="Times New Roman" panose="02020603050405020304" pitchFamily="18" charset="0"/>
                <a:cs typeface="Times New Roman" panose="02020603050405020304" pitchFamily="18" charset="0"/>
              </a:rPr>
              <a:t>Project Cost:  $11,200</a:t>
            </a:r>
          </a:p>
          <a:p>
            <a:pPr lvl="0"/>
            <a:r>
              <a:rPr lang="en-US" sz="2400" u="sng" dirty="0">
                <a:solidFill>
                  <a:srgbClr val="000000"/>
                </a:solidFill>
                <a:latin typeface="Times New Roman" panose="02020603050405020304" pitchFamily="18" charset="0"/>
                <a:cs typeface="Times New Roman" panose="02020603050405020304" pitchFamily="18" charset="0"/>
              </a:rPr>
              <a:t>Personal Protective Equipment (PPE)</a:t>
            </a:r>
            <a:r>
              <a:rPr lang="en-US" sz="2400" dirty="0">
                <a:solidFill>
                  <a:srgbClr val="000000"/>
                </a:solidFill>
                <a:latin typeface="Times New Roman" panose="02020603050405020304" pitchFamily="18" charset="0"/>
                <a:cs typeface="Times New Roman" panose="02020603050405020304" pitchFamily="18" charset="0"/>
              </a:rPr>
              <a:t> </a:t>
            </a:r>
            <a:r>
              <a:rPr lang="en-US" sz="2400" b="1" dirty="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rPr>
              <a:t>Cost for a complete set is $2,000.  </a:t>
            </a:r>
            <a:endParaRPr lang="en-US" sz="2400" dirty="0">
              <a:solidFill>
                <a:srgbClr val="000000"/>
              </a:solidFill>
            </a:endParaRPr>
          </a:p>
          <a:p>
            <a:pPr lvl="0"/>
            <a:r>
              <a:rPr lang="en-US" sz="2400" dirty="0">
                <a:solidFill>
                  <a:srgbClr val="000000"/>
                </a:solidFill>
                <a:latin typeface="Times New Roman" panose="02020603050405020304" pitchFamily="18" charset="0"/>
                <a:cs typeface="Times New Roman" panose="02020603050405020304" pitchFamily="18" charset="0"/>
              </a:rPr>
              <a:t>Every member received a complete set of PPE.  This includes, Helmet, </a:t>
            </a:r>
            <a:r>
              <a:rPr lang="en-US" sz="2400" dirty="0" err="1">
                <a:solidFill>
                  <a:srgbClr val="000000"/>
                </a:solidFill>
                <a:latin typeface="Times New Roman" panose="02020603050405020304" pitchFamily="18" charset="0"/>
                <a:cs typeface="Times New Roman" panose="02020603050405020304" pitchFamily="18" charset="0"/>
              </a:rPr>
              <a:t>nomex</a:t>
            </a:r>
            <a:r>
              <a:rPr lang="en-US" sz="2400" dirty="0">
                <a:solidFill>
                  <a:srgbClr val="000000"/>
                </a:solidFill>
                <a:latin typeface="Times New Roman" panose="02020603050405020304" pitchFamily="18" charset="0"/>
                <a:cs typeface="Times New Roman" panose="02020603050405020304" pitchFamily="18" charset="0"/>
              </a:rPr>
              <a:t> hood, jacket, pants, boots and flashlight.  Trainees are given older sets until they become a full member.  PPE is replaced due to wear, damage and a member becoming full-time active.  Older equipment is repaired and made available, should it be needed. </a:t>
            </a:r>
            <a:endParaRPr lang="en-US" dirty="0">
              <a:solidFill>
                <a:srgbClr val="000000"/>
              </a:solidFill>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19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012" y="76200"/>
            <a:ext cx="8226981" cy="609600"/>
          </a:xfrm>
        </p:spPr>
        <p:txBody>
          <a:bodyPr>
            <a:normAutofit/>
          </a:bodyPr>
          <a:lstStyle/>
          <a:p>
            <a:pPr algn="ctr"/>
            <a:r>
              <a:rPr lang="en-US" sz="3600" dirty="0">
                <a:latin typeface="Times New Roman" panose="02020603050405020304" pitchFamily="18" charset="0"/>
                <a:cs typeface="Times New Roman" panose="02020603050405020304" pitchFamily="18" charset="0"/>
              </a:rPr>
              <a:t>Public Works Department</a:t>
            </a:r>
          </a:p>
        </p:txBody>
      </p:sp>
      <p:sp>
        <p:nvSpPr>
          <p:cNvPr id="4" name="Slide Number Placeholder 3"/>
          <p:cNvSpPr>
            <a:spLocks noGrp="1"/>
          </p:cNvSpPr>
          <p:nvPr>
            <p:ph type="sldNum" sz="quarter" idx="12"/>
          </p:nvPr>
        </p:nvSpPr>
        <p:spPr/>
        <p:txBody>
          <a:bodyPr/>
          <a:lstStyle/>
          <a:p>
            <a:fld id="{693B167E-EA96-4147-81DE-549160052C22}" type="slidenum">
              <a:rPr lang="en-US" smtClean="0"/>
              <a:t>39</a:t>
            </a:fld>
            <a:endParaRPr lang="en-US" dirty="0"/>
          </a:p>
        </p:txBody>
      </p:sp>
      <p:pic>
        <p:nvPicPr>
          <p:cNvPr id="3" name="Picture 2">
            <a:extLst>
              <a:ext uri="{FF2B5EF4-FFF2-40B4-BE49-F238E27FC236}">
                <a16:creationId xmlns:a16="http://schemas.microsoft.com/office/drawing/2014/main" id="{9A7AA3F2-6316-473C-9E93-8E48D88710E7}"/>
              </a:ext>
            </a:extLst>
          </p:cNvPr>
          <p:cNvPicPr>
            <a:picLocks noChangeAspect="1"/>
          </p:cNvPicPr>
          <p:nvPr/>
        </p:nvPicPr>
        <p:blipFill>
          <a:blip r:embed="rId3"/>
          <a:stretch>
            <a:fillRect/>
          </a:stretch>
        </p:blipFill>
        <p:spPr>
          <a:xfrm>
            <a:off x="0" y="666750"/>
            <a:ext cx="12103100" cy="5181600"/>
          </a:xfrm>
          <a:prstGeom prst="rect">
            <a:avLst/>
          </a:prstGeom>
        </p:spPr>
      </p:pic>
      <p:sp>
        <p:nvSpPr>
          <p:cNvPr id="5" name="TextBox 4">
            <a:extLst>
              <a:ext uri="{FF2B5EF4-FFF2-40B4-BE49-F238E27FC236}">
                <a16:creationId xmlns:a16="http://schemas.microsoft.com/office/drawing/2014/main" id="{875C8EF4-C540-4CD1-87E3-F5C8853AD767}"/>
              </a:ext>
            </a:extLst>
          </p:cNvPr>
          <p:cNvSpPr txBox="1"/>
          <p:nvPr/>
        </p:nvSpPr>
        <p:spPr>
          <a:xfrm>
            <a:off x="85725" y="5827985"/>
            <a:ext cx="4894289"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FY2019-2020 Project Cost:  $365,000</a:t>
            </a:r>
          </a:p>
        </p:txBody>
      </p:sp>
    </p:spTree>
    <p:extLst>
      <p:ext uri="{BB962C8B-B14F-4D97-AF65-F5344CB8AC3E}">
        <p14:creationId xmlns:p14="http://schemas.microsoft.com/office/powerpoint/2010/main" val="403518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12812" y="-152400"/>
            <a:ext cx="11125200" cy="1295400"/>
          </a:xfrm>
        </p:spPr>
        <p:txBody>
          <a:bodyPr>
            <a:normAutofit/>
          </a:bodyPr>
          <a:lstStyle/>
          <a:p>
            <a:br>
              <a:rPr lang="en-US" altLang="en-US" dirty="0">
                <a:latin typeface="Times New Roman" panose="02020603050405020304" pitchFamily="18" charset="0"/>
                <a:cs typeface="Times New Roman" panose="02020603050405020304" pitchFamily="18" charset="0"/>
              </a:rPr>
            </a:br>
            <a:r>
              <a:rPr lang="en-US" altLang="en-US" sz="4000" dirty="0">
                <a:latin typeface="Times New Roman" panose="02020603050405020304" pitchFamily="18" charset="0"/>
                <a:cs typeface="Times New Roman" panose="02020603050405020304" pitchFamily="18" charset="0"/>
              </a:rPr>
              <a:t>Why Develop a Capital Improvement Program?</a:t>
            </a:r>
          </a:p>
        </p:txBody>
      </p:sp>
      <p:sp>
        <p:nvSpPr>
          <p:cNvPr id="4" name="Slide Number Placeholder 4"/>
          <p:cNvSpPr>
            <a:spLocks noGrp="1"/>
          </p:cNvSpPr>
          <p:nvPr>
            <p:ph type="sldNum" sz="quarter" idx="12"/>
          </p:nvPr>
        </p:nvSpPr>
        <p:spPr/>
        <p:txBody>
          <a:bodyPr/>
          <a:lstStyle/>
          <a:p>
            <a:fld id="{523CA3F2-62BB-4AA6-984B-B10F0ED977AB}" type="slidenum">
              <a:rPr lang="en-US" altLang="en-US"/>
              <a:pPr/>
              <a:t>4</a:t>
            </a:fld>
            <a:endParaRPr lang="en-US" altLang="en-US" dirty="0"/>
          </a:p>
        </p:txBody>
      </p:sp>
      <p:sp>
        <p:nvSpPr>
          <p:cNvPr id="7171" name="Text Box 3"/>
          <p:cNvSpPr txBox="1">
            <a:spLocks noChangeArrowheads="1"/>
          </p:cNvSpPr>
          <p:nvPr/>
        </p:nvSpPr>
        <p:spPr bwMode="auto">
          <a:xfrm>
            <a:off x="1217612" y="2133600"/>
            <a:ext cx="94488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800" dirty="0">
                <a:latin typeface="Times New Roman" panose="02020603050405020304" pitchFamily="18" charset="0"/>
                <a:cs typeface="Times New Roman" panose="02020603050405020304" pitchFamily="18" charset="0"/>
              </a:rPr>
              <a:t>The primary focus of a Capital Program is to provide a broad-based community needs assessment;</a:t>
            </a:r>
          </a:p>
          <a:p>
            <a:pPr algn="just">
              <a:spcBef>
                <a:spcPct val="50000"/>
              </a:spcBef>
            </a:pPr>
            <a:r>
              <a:rPr lang="en-US" altLang="en-US" sz="2800" dirty="0">
                <a:latin typeface="Times New Roman" panose="02020603050405020304" pitchFamily="18" charset="0"/>
                <a:cs typeface="Times New Roman" panose="02020603050405020304" pitchFamily="18" charset="0"/>
              </a:rPr>
              <a:t>A second important element is the development of an implementation schedule that addresses the community needs assessment priorities; and</a:t>
            </a:r>
          </a:p>
          <a:p>
            <a:pPr algn="just">
              <a:spcBef>
                <a:spcPct val="50000"/>
              </a:spcBef>
            </a:pPr>
            <a:r>
              <a:rPr lang="en-US" altLang="en-US" sz="2800" dirty="0">
                <a:latin typeface="Times New Roman" panose="02020603050405020304" pitchFamily="18" charset="0"/>
                <a:cs typeface="Times New Roman" panose="02020603050405020304" pitchFamily="18" charset="0"/>
              </a:rPr>
              <a:t>The final action is to evaluate the Town’s financial ability to manage and finance the costs associated with addressing the community’s priority needs.  </a:t>
            </a:r>
          </a:p>
        </p:txBody>
      </p:sp>
    </p:spTree>
    <p:extLst>
      <p:ext uri="{BB962C8B-B14F-4D97-AF65-F5344CB8AC3E}">
        <p14:creationId xmlns:p14="http://schemas.microsoft.com/office/powerpoint/2010/main" val="3202543764"/>
      </p:ext>
    </p:extLst>
  </p:cSld>
  <p:clrMapOvr>
    <a:masterClrMapping/>
  </p:clrMapOvr>
  <p:transition>
    <p:cover dir="l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189723"/>
            <a:ext cx="9144000" cy="724677"/>
          </a:xfrm>
        </p:spPr>
        <p:txBody>
          <a:bodyPr>
            <a:normAutofit/>
          </a:bodyPr>
          <a:lstStyle/>
          <a:p>
            <a:pPr algn="ctr"/>
            <a:r>
              <a:rPr lang="en-US" sz="3600" dirty="0">
                <a:latin typeface="Times New Roman" panose="02020603050405020304" pitchFamily="18" charset="0"/>
                <a:cs typeface="Times New Roman" panose="02020603050405020304" pitchFamily="18" charset="0"/>
              </a:rPr>
              <a:t>Road Improvement Program</a:t>
            </a:r>
          </a:p>
        </p:txBody>
      </p:sp>
      <p:sp>
        <p:nvSpPr>
          <p:cNvPr id="3" name="Content Placeholder 2"/>
          <p:cNvSpPr>
            <a:spLocks noGrp="1"/>
          </p:cNvSpPr>
          <p:nvPr>
            <p:ph idx="1"/>
          </p:nvPr>
        </p:nvSpPr>
        <p:spPr>
          <a:xfrm>
            <a:off x="0" y="894522"/>
            <a:ext cx="12036287" cy="5257800"/>
          </a:xfrm>
          <a:solidFill>
            <a:schemeClr val="bg1"/>
          </a:solidFill>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Program Overview</a:t>
            </a:r>
            <a:r>
              <a:rPr lang="en-US" sz="2000" b="1" u="sng"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In November 2006, a Pavement Management Program was implemented to inventory the condition of Town roads every 5 years, with the last inventory having been performed in November of 2017.  </a:t>
            </a:r>
          </a:p>
          <a:p>
            <a:pPr algn="just"/>
            <a:r>
              <a:rPr lang="en-US" sz="2000" dirty="0">
                <a:latin typeface="Times New Roman" panose="02020603050405020304" pitchFamily="18" charset="0"/>
                <a:cs typeface="Times New Roman" panose="02020603050405020304" pitchFamily="18" charset="0"/>
              </a:rPr>
              <a:t>In December 2014 the data from the November 2011 inventory was updated to reflect the paving that has occurred since 2011 and this summary is presented to the Town Council for FY 2018-2019 budget consideration.  The inventory does not take into consideration road deterioration that has occurred since that time, thus costs will be greater than indicated. </a:t>
            </a:r>
          </a:p>
          <a:p>
            <a:pPr algn="just"/>
            <a:r>
              <a:rPr lang="en-US" sz="2000" b="1" u="sng" dirty="0">
                <a:latin typeface="Times New Roman" panose="02020603050405020304" pitchFamily="18" charset="0"/>
                <a:cs typeface="Times New Roman" panose="02020603050405020304" pitchFamily="18" charset="0"/>
              </a:rPr>
              <a:t>Road Assessment</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The procedures used to assess road conditions focus on evaluating pavement based on various levels of distress.  This data was collected by Town DPW Staff based on the Roadway Pavement Management System (RSMS) developed by the T2 Center at The University of New Hampshire and the </a:t>
            </a:r>
            <a:r>
              <a:rPr lang="en-US" sz="2000" i="1" dirty="0">
                <a:latin typeface="Times New Roman" panose="02020603050405020304" pitchFamily="18" charset="0"/>
                <a:cs typeface="Times New Roman" panose="02020603050405020304" pitchFamily="18" charset="0"/>
              </a:rPr>
              <a:t>Distress Identification Manual for the Long-Term Pavement Performance Project,</a:t>
            </a:r>
            <a:r>
              <a:rPr lang="en-US" sz="2000" dirty="0">
                <a:latin typeface="Times New Roman" panose="02020603050405020304" pitchFamily="18" charset="0"/>
                <a:cs typeface="Times New Roman" panose="02020603050405020304" pitchFamily="18" charset="0"/>
              </a:rPr>
              <a:t> developed by National Research Council’s Strategic Highway Research Program. </a:t>
            </a:r>
          </a:p>
          <a:p>
            <a:pPr algn="just"/>
            <a:r>
              <a:rPr lang="en-US" sz="2000" dirty="0">
                <a:latin typeface="Times New Roman" panose="02020603050405020304" pitchFamily="18" charset="0"/>
                <a:cs typeface="Times New Roman" panose="02020603050405020304" pitchFamily="18" charset="0"/>
              </a:rPr>
              <a:t>After the field inspection, the program assigned a Pavement Conditions Indicator (PCI) from 0 (poor) to 100 (good), based on the amount of distress that exists on the road surface. The score value and pavement history is used to develop a priority paving and road improvement list, to track the effectiveness of maintenance techniques and processes from year to year. </a:t>
            </a:r>
          </a:p>
        </p:txBody>
      </p:sp>
      <p:sp>
        <p:nvSpPr>
          <p:cNvPr id="4" name="Slide Number Placeholder 3"/>
          <p:cNvSpPr>
            <a:spLocks noGrp="1"/>
          </p:cNvSpPr>
          <p:nvPr>
            <p:ph type="sldNum" sz="quarter" idx="12"/>
          </p:nvPr>
        </p:nvSpPr>
        <p:spPr/>
        <p:txBody>
          <a:bodyPr/>
          <a:lstStyle/>
          <a:p>
            <a:fld id="{693B167E-EA96-4147-81DE-549160052C22}" type="slidenum">
              <a:rPr lang="en-US" smtClean="0"/>
              <a:t>40</a:t>
            </a:fld>
            <a:endParaRPr lang="en-US" dirty="0"/>
          </a:p>
        </p:txBody>
      </p:sp>
    </p:spTree>
    <p:extLst>
      <p:ext uri="{BB962C8B-B14F-4D97-AF65-F5344CB8AC3E}">
        <p14:creationId xmlns:p14="http://schemas.microsoft.com/office/powerpoint/2010/main" val="385622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41</a:t>
            </a:fld>
            <a:endParaRPr lang="en-US" dirty="0"/>
          </a:p>
        </p:txBody>
      </p:sp>
      <p:pic>
        <p:nvPicPr>
          <p:cNvPr id="7" name="Picture 6">
            <a:extLst>
              <a:ext uri="{FF2B5EF4-FFF2-40B4-BE49-F238E27FC236}">
                <a16:creationId xmlns:a16="http://schemas.microsoft.com/office/drawing/2014/main" id="{E2C1050C-42EC-4620-96B9-05D8643FB999}"/>
              </a:ext>
            </a:extLst>
          </p:cNvPr>
          <p:cNvPicPr>
            <a:picLocks noChangeAspect="1"/>
          </p:cNvPicPr>
          <p:nvPr/>
        </p:nvPicPr>
        <p:blipFill>
          <a:blip r:embed="rId3"/>
          <a:stretch>
            <a:fillRect/>
          </a:stretch>
        </p:blipFill>
        <p:spPr>
          <a:xfrm>
            <a:off x="2166738" y="2209800"/>
            <a:ext cx="8386983" cy="2971800"/>
          </a:xfrm>
          <a:prstGeom prst="rect">
            <a:avLst/>
          </a:prstGeom>
        </p:spPr>
      </p:pic>
      <p:sp>
        <p:nvSpPr>
          <p:cNvPr id="8" name="Rectangle 7">
            <a:extLst>
              <a:ext uri="{FF2B5EF4-FFF2-40B4-BE49-F238E27FC236}">
                <a16:creationId xmlns:a16="http://schemas.microsoft.com/office/drawing/2014/main" id="{01468C8A-8AD5-4EA5-A70D-D2799226072F}"/>
              </a:ext>
            </a:extLst>
          </p:cNvPr>
          <p:cNvSpPr/>
          <p:nvPr/>
        </p:nvSpPr>
        <p:spPr>
          <a:xfrm>
            <a:off x="684212" y="457200"/>
            <a:ext cx="11125200" cy="2769989"/>
          </a:xfrm>
          <a:prstGeom prst="rect">
            <a:avLst/>
          </a:prstGeom>
        </p:spPr>
        <p:txBody>
          <a:bodyPr wrap="square">
            <a:spAutoFit/>
          </a:bodyPr>
          <a:lstStyle/>
          <a:p>
            <a:r>
              <a:rPr lang="en-US" sz="2800" dirty="0">
                <a:solidFill>
                  <a:srgbClr val="000000"/>
                </a:solidFill>
                <a:latin typeface="Times New Roman" panose="02020603050405020304" pitchFamily="18" charset="0"/>
                <a:cs typeface="Times New Roman" panose="02020603050405020304" pitchFamily="18" charset="0"/>
              </a:rPr>
              <a:t>This table summarizes the cost to apply the appropriate repair method to the road segments. The repairs would return each segment to acceptable condition (PCI ≥ 90).</a:t>
            </a:r>
          </a:p>
          <a:p>
            <a:r>
              <a:rPr lang="en-US" sz="1200" b="1" dirty="0">
                <a:solidFill>
                  <a:srgbClr val="FFFFFF"/>
                </a:solidFill>
                <a:latin typeface="Arial" panose="020B0604020202020204" pitchFamily="34" charset="0"/>
              </a:rPr>
              <a:t>PCI</a:t>
            </a:r>
          </a:p>
          <a:p>
            <a:r>
              <a:rPr lang="en-US" sz="1200" b="1" dirty="0">
                <a:solidFill>
                  <a:srgbClr val="FFFFFF"/>
                </a:solidFill>
                <a:latin typeface="Arial" panose="020B0604020202020204" pitchFamily="34" charset="0"/>
              </a:rPr>
              <a:t>Range</a:t>
            </a:r>
          </a:p>
          <a:p>
            <a:r>
              <a:rPr lang="en-US" sz="1200" b="1" dirty="0">
                <a:solidFill>
                  <a:srgbClr val="FFFFFF"/>
                </a:solidFill>
                <a:latin typeface="Arial" panose="020B0604020202020204" pitchFamily="34" charset="0"/>
              </a:rPr>
              <a:t># of</a:t>
            </a:r>
          </a:p>
          <a:p>
            <a:r>
              <a:rPr lang="en-US" sz="1200" b="1" dirty="0">
                <a:solidFill>
                  <a:srgbClr val="FFFFFF"/>
                </a:solidFill>
                <a:latin typeface="Arial" panose="020B0604020202020204" pitchFamily="34" charset="0"/>
              </a:rPr>
              <a:t>Segments</a:t>
            </a:r>
          </a:p>
          <a:p>
            <a:r>
              <a:rPr lang="en-US" sz="1200" b="1" dirty="0">
                <a:solidFill>
                  <a:srgbClr val="FFFFFF"/>
                </a:solidFill>
                <a:latin typeface="Arial" panose="020B0604020202020204" pitchFamily="34" charset="0"/>
              </a:rPr>
              <a:t>Repair</a:t>
            </a:r>
          </a:p>
          <a:p>
            <a:r>
              <a:rPr lang="en-US" sz="1200" b="1" dirty="0">
                <a:solidFill>
                  <a:srgbClr val="FFFFFF"/>
                </a:solidFill>
                <a:latin typeface="Arial" panose="020B0604020202020204" pitchFamily="34" charset="0"/>
              </a:rPr>
              <a:t>Method Area (SY)</a:t>
            </a:r>
          </a:p>
          <a:p>
            <a:endParaRPr lang="en-US" dirty="0"/>
          </a:p>
        </p:txBody>
      </p:sp>
    </p:spTree>
    <p:extLst>
      <p:ext uri="{BB962C8B-B14F-4D97-AF65-F5344CB8AC3E}">
        <p14:creationId xmlns:p14="http://schemas.microsoft.com/office/powerpoint/2010/main" val="119690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42</a:t>
            </a:fld>
            <a:endParaRPr lang="en-US" dirty="0"/>
          </a:p>
        </p:txBody>
      </p:sp>
      <p:sp>
        <p:nvSpPr>
          <p:cNvPr id="8" name="TextBox 7"/>
          <p:cNvSpPr txBox="1"/>
          <p:nvPr/>
        </p:nvSpPr>
        <p:spPr>
          <a:xfrm>
            <a:off x="173515" y="-20320"/>
            <a:ext cx="5976188"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Maintenance and Repair Costs </a:t>
            </a:r>
          </a:p>
        </p:txBody>
      </p:sp>
      <p:pic>
        <p:nvPicPr>
          <p:cNvPr id="9" name="Picture 8">
            <a:extLst>
              <a:ext uri="{FF2B5EF4-FFF2-40B4-BE49-F238E27FC236}">
                <a16:creationId xmlns:a16="http://schemas.microsoft.com/office/drawing/2014/main" id="{7025E9FF-BDE9-44EC-9469-78874F7114E9}"/>
              </a:ext>
            </a:extLst>
          </p:cNvPr>
          <p:cNvPicPr>
            <a:picLocks noChangeAspect="1"/>
          </p:cNvPicPr>
          <p:nvPr/>
        </p:nvPicPr>
        <p:blipFill>
          <a:blip r:embed="rId3"/>
          <a:stretch>
            <a:fillRect/>
          </a:stretch>
        </p:blipFill>
        <p:spPr>
          <a:xfrm>
            <a:off x="1446211" y="740933"/>
            <a:ext cx="7924613" cy="2601719"/>
          </a:xfrm>
          <a:prstGeom prst="rect">
            <a:avLst/>
          </a:prstGeom>
        </p:spPr>
      </p:pic>
      <p:pic>
        <p:nvPicPr>
          <p:cNvPr id="3" name="Picture 2">
            <a:extLst>
              <a:ext uri="{FF2B5EF4-FFF2-40B4-BE49-F238E27FC236}">
                <a16:creationId xmlns:a16="http://schemas.microsoft.com/office/drawing/2014/main" id="{09289512-CF7F-4073-B875-5D324F79F955}"/>
              </a:ext>
            </a:extLst>
          </p:cNvPr>
          <p:cNvPicPr>
            <a:picLocks noChangeAspect="1"/>
          </p:cNvPicPr>
          <p:nvPr/>
        </p:nvPicPr>
        <p:blipFill>
          <a:blip r:embed="rId4"/>
          <a:stretch>
            <a:fillRect/>
          </a:stretch>
        </p:blipFill>
        <p:spPr>
          <a:xfrm>
            <a:off x="1979612" y="3399183"/>
            <a:ext cx="6835330" cy="2851929"/>
          </a:xfrm>
          <a:prstGeom prst="rect">
            <a:avLst/>
          </a:prstGeom>
        </p:spPr>
      </p:pic>
    </p:spTree>
    <p:extLst>
      <p:ext uri="{BB962C8B-B14F-4D97-AF65-F5344CB8AC3E}">
        <p14:creationId xmlns:p14="http://schemas.microsoft.com/office/powerpoint/2010/main" val="84238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EF0978-6A3E-4316-939D-AAD3DED77999}"/>
              </a:ext>
            </a:extLst>
          </p:cNvPr>
          <p:cNvSpPr>
            <a:spLocks noGrp="1"/>
          </p:cNvSpPr>
          <p:nvPr>
            <p:ph type="sldNum" sz="quarter" idx="12"/>
          </p:nvPr>
        </p:nvSpPr>
        <p:spPr/>
        <p:txBody>
          <a:bodyPr/>
          <a:lstStyle/>
          <a:p>
            <a:fld id="{693B167E-EA96-4147-81DE-549160052C22}" type="slidenum">
              <a:rPr lang="en-US" smtClean="0"/>
              <a:t>43</a:t>
            </a:fld>
            <a:endParaRPr lang="en-US" dirty="0"/>
          </a:p>
        </p:txBody>
      </p:sp>
      <p:pic>
        <p:nvPicPr>
          <p:cNvPr id="3" name="Picture 2">
            <a:extLst>
              <a:ext uri="{FF2B5EF4-FFF2-40B4-BE49-F238E27FC236}">
                <a16:creationId xmlns:a16="http://schemas.microsoft.com/office/drawing/2014/main" id="{6D07536D-8F45-4D61-838D-6EFCD252AA0F}"/>
              </a:ext>
            </a:extLst>
          </p:cNvPr>
          <p:cNvPicPr>
            <a:picLocks noChangeAspect="1"/>
          </p:cNvPicPr>
          <p:nvPr/>
        </p:nvPicPr>
        <p:blipFill>
          <a:blip r:embed="rId2"/>
          <a:stretch>
            <a:fillRect/>
          </a:stretch>
        </p:blipFill>
        <p:spPr>
          <a:xfrm>
            <a:off x="1979612" y="1447800"/>
            <a:ext cx="8984175" cy="4038600"/>
          </a:xfrm>
          <a:prstGeom prst="rect">
            <a:avLst/>
          </a:prstGeom>
        </p:spPr>
      </p:pic>
      <p:sp>
        <p:nvSpPr>
          <p:cNvPr id="4" name="Rectangle 3">
            <a:extLst>
              <a:ext uri="{FF2B5EF4-FFF2-40B4-BE49-F238E27FC236}">
                <a16:creationId xmlns:a16="http://schemas.microsoft.com/office/drawing/2014/main" id="{57B1CB58-C809-4ED2-B33F-459D56A29D98}"/>
              </a:ext>
            </a:extLst>
          </p:cNvPr>
          <p:cNvSpPr/>
          <p:nvPr/>
        </p:nvSpPr>
        <p:spPr>
          <a:xfrm>
            <a:off x="108773" y="228600"/>
            <a:ext cx="5955476" cy="646331"/>
          </a:xfrm>
          <a:prstGeom prst="rect">
            <a:avLst/>
          </a:prstGeom>
        </p:spPr>
        <p:txBody>
          <a:bodyPr wrap="none">
            <a:spAutoFit/>
          </a:bodyPr>
          <a:lstStyle/>
          <a:p>
            <a:pPr lvl="0"/>
            <a:r>
              <a:rPr lang="en-US" sz="3600" dirty="0">
                <a:solidFill>
                  <a:prstClr val="black"/>
                </a:solidFill>
                <a:latin typeface="Times New Roman" panose="02020603050405020304" pitchFamily="18" charset="0"/>
                <a:cs typeface="Times New Roman" panose="02020603050405020304" pitchFamily="18" charset="0"/>
              </a:rPr>
              <a:t>Maintenance and Repair Costs </a:t>
            </a:r>
          </a:p>
        </p:txBody>
      </p:sp>
    </p:spTree>
    <p:extLst>
      <p:ext uri="{BB962C8B-B14F-4D97-AF65-F5344CB8AC3E}">
        <p14:creationId xmlns:p14="http://schemas.microsoft.com/office/powerpoint/2010/main" val="81045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8E5CE1-A778-44B0-A480-346C7B056A9D}"/>
              </a:ext>
            </a:extLst>
          </p:cNvPr>
          <p:cNvSpPr>
            <a:spLocks noGrp="1"/>
          </p:cNvSpPr>
          <p:nvPr>
            <p:ph type="sldNum" sz="quarter" idx="12"/>
          </p:nvPr>
        </p:nvSpPr>
        <p:spPr/>
        <p:txBody>
          <a:bodyPr/>
          <a:lstStyle/>
          <a:p>
            <a:fld id="{693B167E-EA96-4147-81DE-549160052C22}" type="slidenum">
              <a:rPr lang="en-US" smtClean="0"/>
              <a:t>44</a:t>
            </a:fld>
            <a:endParaRPr lang="en-US" dirty="0"/>
          </a:p>
        </p:txBody>
      </p:sp>
      <p:sp>
        <p:nvSpPr>
          <p:cNvPr id="4" name="Rectangle 3">
            <a:extLst>
              <a:ext uri="{FF2B5EF4-FFF2-40B4-BE49-F238E27FC236}">
                <a16:creationId xmlns:a16="http://schemas.microsoft.com/office/drawing/2014/main" id="{5A0A4F7B-E37E-4363-BC1F-B6195012C1C4}"/>
              </a:ext>
            </a:extLst>
          </p:cNvPr>
          <p:cNvSpPr/>
          <p:nvPr/>
        </p:nvSpPr>
        <p:spPr>
          <a:xfrm>
            <a:off x="228603" y="52139"/>
            <a:ext cx="11731620" cy="2308324"/>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VI.      Summary</a:t>
            </a:r>
            <a:endParaRPr lang="en-US" sz="2400" dirty="0">
              <a:latin typeface="Times New Roman" panose="02020603050405020304" pitchFamily="18" charset="0"/>
              <a:cs typeface="Times New Roman" panose="02020603050405020304" pitchFamily="18" charset="0"/>
            </a:endParaRPr>
          </a:p>
          <a:p>
            <a:pPr marR="14190"/>
            <a:r>
              <a:rPr lang="en-US" sz="2400" dirty="0">
                <a:latin typeface="Times New Roman" panose="02020603050405020304" pitchFamily="18" charset="0"/>
                <a:cs typeface="Times New Roman" panose="02020603050405020304" pitchFamily="18" charset="0"/>
              </a:rPr>
              <a:t>Current efforts to improve the pavement conditions in the Town have been effective in that the inventory of roadway surfaces in the good and excellent categories has increased to 69%, an increase from 44% in 2007 and 47% in 2011. Reference the charts and graphs exhibiting the changes over time.</a:t>
            </a:r>
          </a:p>
          <a:p>
            <a:endParaRPr lang="en-US" sz="2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0A01E51-CD79-483C-87DE-9731CBCC3178}"/>
              </a:ext>
            </a:extLst>
          </p:cNvPr>
          <p:cNvPicPr>
            <a:picLocks noChangeAspect="1"/>
          </p:cNvPicPr>
          <p:nvPr/>
        </p:nvPicPr>
        <p:blipFill>
          <a:blip r:embed="rId2"/>
          <a:stretch>
            <a:fillRect/>
          </a:stretch>
        </p:blipFill>
        <p:spPr>
          <a:xfrm>
            <a:off x="0" y="2643325"/>
            <a:ext cx="6589213" cy="3523394"/>
          </a:xfrm>
          <a:prstGeom prst="rect">
            <a:avLst/>
          </a:prstGeom>
        </p:spPr>
      </p:pic>
      <p:pic>
        <p:nvPicPr>
          <p:cNvPr id="3" name="Picture 2">
            <a:extLst>
              <a:ext uri="{FF2B5EF4-FFF2-40B4-BE49-F238E27FC236}">
                <a16:creationId xmlns:a16="http://schemas.microsoft.com/office/drawing/2014/main" id="{55160836-8B8C-440F-B1DE-2A1900A80249}"/>
              </a:ext>
            </a:extLst>
          </p:cNvPr>
          <p:cNvPicPr>
            <a:picLocks noChangeAspect="1"/>
          </p:cNvPicPr>
          <p:nvPr/>
        </p:nvPicPr>
        <p:blipFill>
          <a:blip r:embed="rId3"/>
          <a:stretch>
            <a:fillRect/>
          </a:stretch>
        </p:blipFill>
        <p:spPr>
          <a:xfrm>
            <a:off x="6539405" y="2133600"/>
            <a:ext cx="5420818" cy="3759101"/>
          </a:xfrm>
          <a:prstGeom prst="rect">
            <a:avLst/>
          </a:prstGeom>
        </p:spPr>
      </p:pic>
      <p:sp>
        <p:nvSpPr>
          <p:cNvPr id="5" name="TextBox 4">
            <a:extLst>
              <a:ext uri="{FF2B5EF4-FFF2-40B4-BE49-F238E27FC236}">
                <a16:creationId xmlns:a16="http://schemas.microsoft.com/office/drawing/2014/main" id="{C036B070-13DA-47DB-AAFD-BEEA06E0575B}"/>
              </a:ext>
            </a:extLst>
          </p:cNvPr>
          <p:cNvSpPr txBox="1"/>
          <p:nvPr/>
        </p:nvSpPr>
        <p:spPr>
          <a:xfrm>
            <a:off x="150812" y="2068075"/>
            <a:ext cx="3930500" cy="584775"/>
          </a:xfrm>
          <a:prstGeom prst="rect">
            <a:avLst/>
          </a:prstGeom>
          <a:noFill/>
        </p:spPr>
        <p:txBody>
          <a:bodyPr wrap="none" rtlCol="0">
            <a:spAutoFit/>
          </a:bodyPr>
          <a:lstStyle/>
          <a:p>
            <a:r>
              <a:rPr lang="en-US" sz="3200" dirty="0"/>
              <a:t>2017 Road Conditions </a:t>
            </a:r>
          </a:p>
        </p:txBody>
      </p:sp>
    </p:spTree>
    <p:extLst>
      <p:ext uri="{BB962C8B-B14F-4D97-AF65-F5344CB8AC3E}">
        <p14:creationId xmlns:p14="http://schemas.microsoft.com/office/powerpoint/2010/main" val="103338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A0B7FF-F41A-474C-9B2B-277A29FBBDEC}"/>
              </a:ext>
            </a:extLst>
          </p:cNvPr>
          <p:cNvSpPr>
            <a:spLocks noGrp="1"/>
          </p:cNvSpPr>
          <p:nvPr>
            <p:ph type="sldNum" sz="quarter" idx="12"/>
          </p:nvPr>
        </p:nvSpPr>
        <p:spPr/>
        <p:txBody>
          <a:bodyPr/>
          <a:lstStyle/>
          <a:p>
            <a:fld id="{693B167E-EA96-4147-81DE-549160052C22}" type="slidenum">
              <a:rPr lang="en-US" smtClean="0"/>
              <a:t>45</a:t>
            </a:fld>
            <a:endParaRPr lang="en-US" dirty="0"/>
          </a:p>
        </p:txBody>
      </p:sp>
      <p:pic>
        <p:nvPicPr>
          <p:cNvPr id="6" name="Picture 5">
            <a:extLst>
              <a:ext uri="{FF2B5EF4-FFF2-40B4-BE49-F238E27FC236}">
                <a16:creationId xmlns:a16="http://schemas.microsoft.com/office/drawing/2014/main" id="{3BEE499D-A5F5-4F91-8E92-CA9DAE0391B4}"/>
              </a:ext>
            </a:extLst>
          </p:cNvPr>
          <p:cNvPicPr>
            <a:picLocks noChangeAspect="1"/>
          </p:cNvPicPr>
          <p:nvPr/>
        </p:nvPicPr>
        <p:blipFill>
          <a:blip r:embed="rId2"/>
          <a:stretch>
            <a:fillRect/>
          </a:stretch>
        </p:blipFill>
        <p:spPr>
          <a:xfrm>
            <a:off x="249196" y="1295400"/>
            <a:ext cx="5845216" cy="3886200"/>
          </a:xfrm>
          <a:prstGeom prst="rect">
            <a:avLst/>
          </a:prstGeom>
        </p:spPr>
      </p:pic>
      <p:pic>
        <p:nvPicPr>
          <p:cNvPr id="3" name="Picture 2">
            <a:extLst>
              <a:ext uri="{FF2B5EF4-FFF2-40B4-BE49-F238E27FC236}">
                <a16:creationId xmlns:a16="http://schemas.microsoft.com/office/drawing/2014/main" id="{DD3A46E4-0C86-46D6-A4B4-9429A950E411}"/>
              </a:ext>
            </a:extLst>
          </p:cNvPr>
          <p:cNvPicPr>
            <a:picLocks noChangeAspect="1"/>
          </p:cNvPicPr>
          <p:nvPr/>
        </p:nvPicPr>
        <p:blipFill>
          <a:blip r:embed="rId3"/>
          <a:stretch>
            <a:fillRect/>
          </a:stretch>
        </p:blipFill>
        <p:spPr>
          <a:xfrm>
            <a:off x="6054221" y="990600"/>
            <a:ext cx="6113966" cy="4267200"/>
          </a:xfrm>
          <a:prstGeom prst="rect">
            <a:avLst/>
          </a:prstGeom>
        </p:spPr>
      </p:pic>
      <p:sp>
        <p:nvSpPr>
          <p:cNvPr id="4" name="TextBox 3">
            <a:extLst>
              <a:ext uri="{FF2B5EF4-FFF2-40B4-BE49-F238E27FC236}">
                <a16:creationId xmlns:a16="http://schemas.microsoft.com/office/drawing/2014/main" id="{5B96245A-ADF4-4ABF-8943-145110DA9703}"/>
              </a:ext>
            </a:extLst>
          </p:cNvPr>
          <p:cNvSpPr txBox="1"/>
          <p:nvPr/>
        </p:nvSpPr>
        <p:spPr>
          <a:xfrm>
            <a:off x="249196" y="304800"/>
            <a:ext cx="3966920"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2011 Road Conditions </a:t>
            </a:r>
          </a:p>
        </p:txBody>
      </p:sp>
    </p:spTree>
    <p:extLst>
      <p:ext uri="{BB962C8B-B14F-4D97-AF65-F5344CB8AC3E}">
        <p14:creationId xmlns:p14="http://schemas.microsoft.com/office/powerpoint/2010/main" val="382845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DA1E16-E35F-47DA-9A39-2D14B74E2589}"/>
              </a:ext>
            </a:extLst>
          </p:cNvPr>
          <p:cNvSpPr>
            <a:spLocks noGrp="1"/>
          </p:cNvSpPr>
          <p:nvPr>
            <p:ph type="sldNum" sz="quarter" idx="12"/>
          </p:nvPr>
        </p:nvSpPr>
        <p:spPr/>
        <p:txBody>
          <a:bodyPr/>
          <a:lstStyle/>
          <a:p>
            <a:fld id="{693B167E-EA96-4147-81DE-549160052C22}" type="slidenum">
              <a:rPr lang="en-US" smtClean="0"/>
              <a:t>46</a:t>
            </a:fld>
            <a:endParaRPr lang="en-US" dirty="0"/>
          </a:p>
        </p:txBody>
      </p:sp>
      <p:pic>
        <p:nvPicPr>
          <p:cNvPr id="3" name="Picture 2">
            <a:extLst>
              <a:ext uri="{FF2B5EF4-FFF2-40B4-BE49-F238E27FC236}">
                <a16:creationId xmlns:a16="http://schemas.microsoft.com/office/drawing/2014/main" id="{BD294CCA-C68B-4316-9358-C313A20A5CF9}"/>
              </a:ext>
            </a:extLst>
          </p:cNvPr>
          <p:cNvPicPr>
            <a:picLocks noChangeAspect="1"/>
          </p:cNvPicPr>
          <p:nvPr/>
        </p:nvPicPr>
        <p:blipFill>
          <a:blip r:embed="rId2"/>
          <a:stretch>
            <a:fillRect/>
          </a:stretch>
        </p:blipFill>
        <p:spPr>
          <a:xfrm>
            <a:off x="0" y="1676400"/>
            <a:ext cx="6323012" cy="3733800"/>
          </a:xfrm>
          <a:prstGeom prst="rect">
            <a:avLst/>
          </a:prstGeom>
        </p:spPr>
      </p:pic>
      <p:sp>
        <p:nvSpPr>
          <p:cNvPr id="4" name="TextBox 3">
            <a:extLst>
              <a:ext uri="{FF2B5EF4-FFF2-40B4-BE49-F238E27FC236}">
                <a16:creationId xmlns:a16="http://schemas.microsoft.com/office/drawing/2014/main" id="{B1708D38-D190-418F-826A-2B75B1B22F70}"/>
              </a:ext>
            </a:extLst>
          </p:cNvPr>
          <p:cNvSpPr txBox="1"/>
          <p:nvPr/>
        </p:nvSpPr>
        <p:spPr>
          <a:xfrm>
            <a:off x="150812" y="304800"/>
            <a:ext cx="3982180"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2007 Road Conditions </a:t>
            </a:r>
          </a:p>
        </p:txBody>
      </p:sp>
      <p:pic>
        <p:nvPicPr>
          <p:cNvPr id="5" name="Picture 4">
            <a:extLst>
              <a:ext uri="{FF2B5EF4-FFF2-40B4-BE49-F238E27FC236}">
                <a16:creationId xmlns:a16="http://schemas.microsoft.com/office/drawing/2014/main" id="{8C2D732D-1BC4-4ACF-BAB6-8FEA2689AA40}"/>
              </a:ext>
            </a:extLst>
          </p:cNvPr>
          <p:cNvPicPr>
            <a:picLocks noChangeAspect="1"/>
          </p:cNvPicPr>
          <p:nvPr/>
        </p:nvPicPr>
        <p:blipFill>
          <a:blip r:embed="rId3"/>
          <a:stretch>
            <a:fillRect/>
          </a:stretch>
        </p:blipFill>
        <p:spPr>
          <a:xfrm>
            <a:off x="6330950" y="1194375"/>
            <a:ext cx="5640424" cy="4063424"/>
          </a:xfrm>
          <a:prstGeom prst="rect">
            <a:avLst/>
          </a:prstGeom>
        </p:spPr>
      </p:pic>
    </p:spTree>
    <p:extLst>
      <p:ext uri="{BB962C8B-B14F-4D97-AF65-F5344CB8AC3E}">
        <p14:creationId xmlns:p14="http://schemas.microsoft.com/office/powerpoint/2010/main" val="413476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228600"/>
            <a:ext cx="2895599" cy="1144556"/>
          </a:xfrm>
        </p:spPr>
        <p:txBody>
          <a:bodyPr>
            <a:normAutofit/>
          </a:bodyPr>
          <a:lstStyle/>
          <a:p>
            <a:pPr algn="ctr"/>
            <a:r>
              <a:rPr lang="en-US" sz="3600" dirty="0">
                <a:latin typeface="Times New Roman" panose="02020603050405020304" pitchFamily="18" charset="0"/>
                <a:cs typeface="Times New Roman" panose="02020603050405020304" pitchFamily="18" charset="0"/>
              </a:rPr>
              <a:t>North Road Project</a:t>
            </a:r>
          </a:p>
        </p:txBody>
      </p:sp>
      <p:sp>
        <p:nvSpPr>
          <p:cNvPr id="3" name="Text Placeholder 2"/>
          <p:cNvSpPr>
            <a:spLocks noGrp="1"/>
          </p:cNvSpPr>
          <p:nvPr>
            <p:ph type="body" idx="1"/>
          </p:nvPr>
        </p:nvSpPr>
        <p:spPr>
          <a:xfrm>
            <a:off x="314449" y="2971800"/>
            <a:ext cx="2743200" cy="2257258"/>
          </a:xfrm>
          <a:solidFill>
            <a:schemeClr val="bg1">
              <a:lumMod val="85000"/>
            </a:schemeClr>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n-US" dirty="0"/>
              <a:t>PHASE IV</a:t>
            </a:r>
          </a:p>
          <a:p>
            <a:pPr algn="ctr"/>
            <a:r>
              <a:rPr lang="en-US" dirty="0"/>
              <a:t>Construct Shared bike/pedestrian path from America Way to North Pond</a:t>
            </a:r>
          </a:p>
          <a:p>
            <a:pPr algn="ctr"/>
            <a:r>
              <a:rPr lang="en-US" dirty="0"/>
              <a:t>2019 Project</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200400" y="0"/>
            <a:ext cx="8988425" cy="6945601"/>
          </a:xfrm>
        </p:spPr>
      </p:pic>
      <p:sp>
        <p:nvSpPr>
          <p:cNvPr id="4" name="Slide Number Placeholder 3"/>
          <p:cNvSpPr>
            <a:spLocks noGrp="1"/>
          </p:cNvSpPr>
          <p:nvPr>
            <p:ph type="sldNum" sz="quarter" idx="12"/>
          </p:nvPr>
        </p:nvSpPr>
        <p:spPr/>
        <p:txBody>
          <a:bodyPr/>
          <a:lstStyle/>
          <a:p>
            <a:fld id="{693B167E-EA96-4147-81DE-549160052C22}" type="slidenum">
              <a:rPr lang="en-US" smtClean="0"/>
              <a:t>47</a:t>
            </a:fld>
            <a:endParaRPr lang="en-US" dirty="0"/>
          </a:p>
        </p:txBody>
      </p:sp>
      <p:cxnSp>
        <p:nvCxnSpPr>
          <p:cNvPr id="8" name="Straight Arrow Connector 7"/>
          <p:cNvCxnSpPr/>
          <p:nvPr/>
        </p:nvCxnSpPr>
        <p:spPr>
          <a:xfrm>
            <a:off x="3065112" y="4676941"/>
            <a:ext cx="4178733" cy="552117"/>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161212" y="990600"/>
            <a:ext cx="76200" cy="571500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DFFC41A-DAFD-4822-A702-0A376B89DB79}"/>
              </a:ext>
            </a:extLst>
          </p:cNvPr>
          <p:cNvSpPr txBox="1"/>
          <p:nvPr/>
        </p:nvSpPr>
        <p:spPr>
          <a:xfrm>
            <a:off x="150812" y="1905000"/>
            <a:ext cx="2773516" cy="830997"/>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Final Phase </a:t>
            </a:r>
          </a:p>
          <a:p>
            <a:r>
              <a:rPr lang="en-US" sz="2400" dirty="0">
                <a:latin typeface="Times New Roman" panose="02020603050405020304" pitchFamily="18" charset="0"/>
                <a:cs typeface="Times New Roman" panose="02020603050405020304" pitchFamily="18" charset="0"/>
              </a:rPr>
              <a:t>Project Cost $75,000</a:t>
            </a:r>
          </a:p>
        </p:txBody>
      </p:sp>
    </p:spTree>
    <p:extLst>
      <p:ext uri="{BB962C8B-B14F-4D97-AF65-F5344CB8AC3E}">
        <p14:creationId xmlns:p14="http://schemas.microsoft.com/office/powerpoint/2010/main" val="340541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48</a:t>
            </a:fld>
            <a:endParaRPr lang="en-US" dirty="0"/>
          </a:p>
        </p:txBody>
      </p:sp>
      <p:sp>
        <p:nvSpPr>
          <p:cNvPr id="3" name="TextBox 2"/>
          <p:cNvSpPr txBox="1"/>
          <p:nvPr/>
        </p:nvSpPr>
        <p:spPr>
          <a:xfrm>
            <a:off x="2513012" y="381000"/>
            <a:ext cx="7293984" cy="707886"/>
          </a:xfrm>
          <a:prstGeom prst="rect">
            <a:avLst/>
          </a:prstGeom>
          <a:noFill/>
        </p:spPr>
        <p:txBody>
          <a:bodyPr wrap="none" rtlCol="0">
            <a:spAutoFit/>
          </a:bodyPr>
          <a:lstStyle/>
          <a:p>
            <a:pPr algn="ctr"/>
            <a:r>
              <a:rPr lang="en-US" sz="4000" dirty="0">
                <a:latin typeface="Times New Roman" panose="02020603050405020304" pitchFamily="18" charset="0"/>
                <a:cs typeface="Times New Roman" panose="02020603050405020304" pitchFamily="18" charset="0"/>
              </a:rPr>
              <a:t>Road Drainage and Street Repairs </a:t>
            </a:r>
          </a:p>
        </p:txBody>
      </p:sp>
      <p:sp>
        <p:nvSpPr>
          <p:cNvPr id="4" name="TextBox 3"/>
          <p:cNvSpPr txBox="1"/>
          <p:nvPr/>
        </p:nvSpPr>
        <p:spPr>
          <a:xfrm>
            <a:off x="303212" y="1371600"/>
            <a:ext cx="11502564" cy="5016758"/>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Road Drainage:  Annual Project Cost $20,000</a:t>
            </a:r>
          </a:p>
          <a:p>
            <a:endParaRPr lang="en-US" sz="20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This program provides funding to purchase materials for drainage structures that require maintenance and repair from the annual catch basin inspection and cleaning program.  Drainage improvements are necessary at various locations in town.  This work is required before roads on the resurfacing list can be scheduled for repaving.  </a:t>
            </a:r>
          </a:p>
          <a:p>
            <a:endParaRPr lang="en-US" sz="20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Street Repairs:  Annual Project Cost $15,000</a:t>
            </a:r>
          </a:p>
          <a:p>
            <a:endParaRPr lang="en-US" sz="20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This program funds needed repairs that develop and/or complaints filed regarding deteriorated road conditions.  This work involves patching, asphalt berms and apron installations.  Typically one truck load (7-tons) of asphalt per week during the season of (24 weeks) is used. </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96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49</a:t>
            </a:fld>
            <a:endParaRPr lang="en-US" dirty="0"/>
          </a:p>
        </p:txBody>
      </p:sp>
      <p:sp>
        <p:nvSpPr>
          <p:cNvPr id="3" name="Rectangle 2"/>
          <p:cNvSpPr/>
          <p:nvPr/>
        </p:nvSpPr>
        <p:spPr>
          <a:xfrm>
            <a:off x="2360612" y="76200"/>
            <a:ext cx="7606185" cy="707886"/>
          </a:xfrm>
          <a:prstGeom prst="rect">
            <a:avLst/>
          </a:prstGeom>
        </p:spPr>
        <p:txBody>
          <a:bodyPr wrap="none">
            <a:spAutoFit/>
          </a:bodyPr>
          <a:lstStyle/>
          <a:p>
            <a:r>
              <a:rPr lang="en-US" sz="4000" dirty="0">
                <a:latin typeface="Times New Roman" panose="02020603050405020304" pitchFamily="18" charset="0"/>
                <a:cs typeface="Times New Roman" panose="02020603050405020304" pitchFamily="18" charset="0"/>
              </a:rPr>
              <a:t>Sidewalk Repairs and Replacement</a:t>
            </a:r>
          </a:p>
        </p:txBody>
      </p:sp>
      <p:sp>
        <p:nvSpPr>
          <p:cNvPr id="4" name="Rectangle 3"/>
          <p:cNvSpPr/>
          <p:nvPr/>
        </p:nvSpPr>
        <p:spPr>
          <a:xfrm>
            <a:off x="0" y="809982"/>
            <a:ext cx="12188825" cy="5555367"/>
          </a:xfrm>
          <a:prstGeom prst="rect">
            <a:avLst/>
          </a:prstGeom>
        </p:spPr>
        <p:txBody>
          <a:bodyPr wrap="square">
            <a:spAutoFit/>
          </a:bodyPr>
          <a:lstStyle/>
          <a:p>
            <a:r>
              <a:rPr lang="en-US" sz="2400" b="1" u="sng" dirty="0">
                <a:latin typeface="Times New Roman" panose="02020603050405020304" pitchFamily="18" charset="0"/>
                <a:ea typeface="Calibri" panose="020F0502020204030204" pitchFamily="34" charset="0"/>
                <a:cs typeface="Times New Roman" panose="02020603050405020304" pitchFamily="18" charset="0"/>
              </a:rPr>
              <a:t>Project:  $20,000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It is recommending that the $20,000 be used to continue the installation of ADA curbing and ramps at various locations in addition to routine repairs at various areas throughout the community.  </a:t>
            </a:r>
          </a:p>
          <a:p>
            <a:endParaRPr lang="en-US" sz="2000" b="1" u="sng" dirty="0">
              <a:latin typeface="Times New Roman" panose="02020603050405020304" pitchFamily="18" charset="0"/>
              <a:ea typeface="Calibri" panose="020F0502020204030204" pitchFamily="34" charset="0"/>
              <a:cs typeface="Times New Roman" panose="02020603050405020304" pitchFamily="18" charset="0"/>
            </a:endParaRPr>
          </a:p>
          <a:p>
            <a:r>
              <a:rPr lang="en-US" sz="2000" b="1" u="sng" dirty="0">
                <a:latin typeface="Times New Roman" panose="02020603050405020304" pitchFamily="18" charset="0"/>
                <a:ea typeface="Calibri" panose="020F0502020204030204" pitchFamily="34" charset="0"/>
                <a:cs typeface="Times New Roman" panose="02020603050405020304" pitchFamily="18" charset="0"/>
              </a:rPr>
              <a:t>Capital Funding 					Alternate Funding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Intersection of Union Street				Safe Routes to School Program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Bank Newport Driveway					East Ferry Project Sidewalks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Lincoln Street</a:t>
            </a:r>
          </a:p>
          <a:p>
            <a:r>
              <a:rPr lang="en-US" sz="2000" dirty="0">
                <a:latin typeface="Times New Roman" panose="02020603050405020304" pitchFamily="18" charset="0"/>
                <a:ea typeface="Calibri" panose="020F0502020204030204" pitchFamily="34" charset="0"/>
                <a:cs typeface="Times New Roman" panose="02020603050405020304" pitchFamily="18" charset="0"/>
              </a:rPr>
              <a:t>Friendship Street</a:t>
            </a:r>
          </a:p>
          <a:p>
            <a:r>
              <a:rPr lang="en-US" sz="2000" dirty="0">
                <a:latin typeface="Times New Roman" panose="02020603050405020304" pitchFamily="18" charset="0"/>
                <a:ea typeface="Calibri" panose="020F0502020204030204" pitchFamily="34" charset="0"/>
                <a:cs typeface="Times New Roman" panose="02020603050405020304" pitchFamily="18" charset="0"/>
              </a:rPr>
              <a:t>Brook Street</a:t>
            </a:r>
          </a:p>
          <a:p>
            <a:r>
              <a:rPr lang="en-US" sz="2000" dirty="0">
                <a:latin typeface="Times New Roman" panose="02020603050405020304" pitchFamily="18" charset="0"/>
                <a:ea typeface="Calibri" panose="020F0502020204030204" pitchFamily="34" charset="0"/>
                <a:cs typeface="Times New Roman" panose="02020603050405020304" pitchFamily="18" charset="0"/>
              </a:rPr>
              <a:t>High Street</a:t>
            </a:r>
          </a:p>
          <a:p>
            <a:r>
              <a:rPr lang="en-US" sz="2000" dirty="0">
                <a:latin typeface="Times New Roman" panose="02020603050405020304" pitchFamily="18" charset="0"/>
                <a:ea typeface="Calibri" panose="020F0502020204030204" pitchFamily="34" charset="0"/>
                <a:cs typeface="Times New Roman" panose="02020603050405020304" pitchFamily="18" charset="0"/>
              </a:rPr>
              <a:t>Hamilton Avenue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Asphalt needs to be replaced on the sidewalk on the westerly side of Walcott Between Brook Street and High Street.</a:t>
            </a: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Continuation of maintenance program with concentration on trip and fall hazards and long range plan development to address the easterly side of Walcott Ave. between Hamilton Ave. and Fort Wetherill Rd. that remains in very poor condition.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68066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4" y="286605"/>
            <a:ext cx="10055781" cy="932596"/>
          </a:xfrm>
        </p:spPr>
        <p:txBody>
          <a:bodyPr>
            <a:normAutofit/>
          </a:bodyPr>
          <a:lstStyle/>
          <a:p>
            <a:pPr algn="ctr"/>
            <a:r>
              <a:rPr lang="en-US" sz="3600" dirty="0">
                <a:latin typeface="Times New Roman" panose="02020603050405020304" pitchFamily="18" charset="0"/>
                <a:cs typeface="Times New Roman" panose="02020603050405020304" pitchFamily="18" charset="0"/>
              </a:rPr>
              <a:t>Capital Projects </a:t>
            </a:r>
          </a:p>
        </p:txBody>
      </p:sp>
      <p:sp>
        <p:nvSpPr>
          <p:cNvPr id="3" name="Content Placeholder 2"/>
          <p:cNvSpPr>
            <a:spLocks noGrp="1"/>
          </p:cNvSpPr>
          <p:nvPr>
            <p:ph idx="1"/>
          </p:nvPr>
        </p:nvSpPr>
        <p:spPr>
          <a:xfrm>
            <a:off x="836613" y="1981200"/>
            <a:ext cx="10515600" cy="4267200"/>
          </a:xfrm>
        </p:spPr>
        <p:txBody>
          <a:bodyPr>
            <a:normAutofit/>
          </a:bodyPr>
          <a:lstStyle/>
          <a:p>
            <a:pPr algn="just" eaLnBrk="0" hangingPunct="0"/>
            <a:r>
              <a:rPr lang="en-US" altLang="en-US" sz="2800" dirty="0">
                <a:latin typeface="Times New Roman" panose="02020603050405020304" pitchFamily="18" charset="0"/>
                <a:cs typeface="Times New Roman" panose="02020603050405020304" pitchFamily="18" charset="0"/>
              </a:rPr>
              <a:t>A Capital Program is a short to mid-range plan that identifies projects and equipment purchases, provides a planning schedule that includes all facilities and infrastructure for all municipal and school facilities including, public safety facilities, water and sewer systems, parks, schools, water and wastewater treatment, and other municipal assets.  The plan provides a link to the Town department’s, comprehensive and strategic plans and the annual Town and School budget programs.  </a:t>
            </a:r>
          </a:p>
          <a:p>
            <a:pPr algn="just" eaLnBrk="0" hangingPunct="0"/>
            <a:r>
              <a:rPr lang="en-US" altLang="en-US" sz="2800" dirty="0">
                <a:latin typeface="Times New Roman" panose="02020603050405020304" pitchFamily="18" charset="0"/>
                <a:cs typeface="Times New Roman" panose="02020603050405020304" pitchFamily="18" charset="0"/>
              </a:rPr>
              <a:t>A capital improvement or capital project is a large-scale non-recurring tangible fixed asset with a useful life of at least five years and a combined value in excess of $10,000. </a:t>
            </a:r>
          </a:p>
          <a:p>
            <a:pPr algn="just"/>
            <a:endParaRPr lang="en-US" dirty="0"/>
          </a:p>
        </p:txBody>
      </p:sp>
      <p:sp>
        <p:nvSpPr>
          <p:cNvPr id="4" name="Slide Number Placeholder 3"/>
          <p:cNvSpPr>
            <a:spLocks noGrp="1"/>
          </p:cNvSpPr>
          <p:nvPr>
            <p:ph type="sldNum" sz="quarter" idx="12"/>
          </p:nvPr>
        </p:nvSpPr>
        <p:spPr/>
        <p:txBody>
          <a:bodyPr/>
          <a:lstStyle/>
          <a:p>
            <a:fld id="{693B167E-EA96-4147-81DE-549160052C22}" type="slidenum">
              <a:rPr lang="en-US" smtClean="0"/>
              <a:t>5</a:t>
            </a:fld>
            <a:endParaRPr lang="en-US" dirty="0"/>
          </a:p>
        </p:txBody>
      </p:sp>
    </p:spTree>
    <p:extLst>
      <p:ext uri="{BB962C8B-B14F-4D97-AF65-F5344CB8AC3E}">
        <p14:creationId xmlns:p14="http://schemas.microsoft.com/office/powerpoint/2010/main" val="337143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50</a:t>
            </a:fld>
            <a:endParaRPr lang="en-US" dirty="0"/>
          </a:p>
        </p:txBody>
      </p:sp>
      <p:pic>
        <p:nvPicPr>
          <p:cNvPr id="3" name="Picture 2"/>
          <p:cNvPicPr>
            <a:picLocks noChangeAspect="1"/>
          </p:cNvPicPr>
          <p:nvPr/>
        </p:nvPicPr>
        <p:blipFill>
          <a:blip r:embed="rId3"/>
          <a:stretch>
            <a:fillRect/>
          </a:stretch>
        </p:blipFill>
        <p:spPr>
          <a:xfrm>
            <a:off x="-34245" y="-76200"/>
            <a:ext cx="6331730" cy="6248400"/>
          </a:xfrm>
          <a:prstGeom prst="rect">
            <a:avLst/>
          </a:prstGeom>
        </p:spPr>
      </p:pic>
      <p:pic>
        <p:nvPicPr>
          <p:cNvPr id="4" name="Picture 3"/>
          <p:cNvPicPr>
            <a:picLocks noChangeAspect="1"/>
          </p:cNvPicPr>
          <p:nvPr/>
        </p:nvPicPr>
        <p:blipFill>
          <a:blip r:embed="rId4"/>
          <a:stretch>
            <a:fillRect/>
          </a:stretch>
        </p:blipFill>
        <p:spPr>
          <a:xfrm>
            <a:off x="6331731" y="0"/>
            <a:ext cx="5956631" cy="6324600"/>
          </a:xfrm>
          <a:prstGeom prst="rect">
            <a:avLst/>
          </a:prstGeom>
        </p:spPr>
      </p:pic>
      <p:sp>
        <p:nvSpPr>
          <p:cNvPr id="7" name="Rectangle 6"/>
          <p:cNvSpPr/>
          <p:nvPr/>
        </p:nvSpPr>
        <p:spPr>
          <a:xfrm>
            <a:off x="1577939" y="1447800"/>
            <a:ext cx="4098366" cy="830997"/>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effectLst>
                  <a:outerShdw blurRad="38100" dist="22860" dir="5400000" algn="tl" rotWithShape="0">
                    <a:srgbClr val="000000">
                      <a:alpha val="30000"/>
                    </a:srgbClr>
                  </a:outerShdw>
                </a:effectLst>
              </a:rPr>
              <a:t>Sidewalk Conditions Plan</a:t>
            </a:r>
          </a:p>
          <a:p>
            <a:pPr algn="ctr"/>
            <a:r>
              <a:rPr lang="en-US" sz="2400" b="1" cap="none" spc="0" dirty="0">
                <a:ln w="10160">
                  <a:solidFill>
                    <a:schemeClr val="accent5"/>
                  </a:solidFill>
                  <a:prstDash val="solid"/>
                </a:ln>
                <a:effectLst>
                  <a:outerShdw blurRad="38100" dist="22860" dir="5400000" algn="tl" rotWithShape="0">
                    <a:srgbClr val="000000">
                      <a:alpha val="30000"/>
                    </a:srgbClr>
                  </a:outerShdw>
                </a:effectLst>
              </a:rPr>
              <a:t>North of Narragansett Avenue </a:t>
            </a:r>
          </a:p>
        </p:txBody>
      </p:sp>
      <p:sp>
        <p:nvSpPr>
          <p:cNvPr id="8" name="Rectangle 7"/>
          <p:cNvSpPr/>
          <p:nvPr/>
        </p:nvSpPr>
        <p:spPr>
          <a:xfrm>
            <a:off x="6746380" y="3276600"/>
            <a:ext cx="4098366" cy="830997"/>
          </a:xfrm>
          <a:prstGeom prst="rect">
            <a:avLst/>
          </a:prstGeom>
        </p:spPr>
        <p:txBody>
          <a:bodyPr wrap="none">
            <a:spAutoFit/>
          </a:bodyPr>
          <a:lstStyle/>
          <a:p>
            <a:pPr algn="ctr"/>
            <a:r>
              <a:rPr lang="en-US" sz="2400" b="1" dirty="0">
                <a:ln w="10160">
                  <a:solidFill>
                    <a:schemeClr val="accent5"/>
                  </a:solidFill>
                  <a:prstDash val="solid"/>
                </a:ln>
                <a:effectLst>
                  <a:outerShdw blurRad="38100" dist="22860" dir="5400000" algn="tl" rotWithShape="0">
                    <a:srgbClr val="000000">
                      <a:alpha val="30000"/>
                    </a:srgbClr>
                  </a:outerShdw>
                </a:effectLst>
              </a:rPr>
              <a:t>Sidewalk Conditions Plan</a:t>
            </a:r>
          </a:p>
          <a:p>
            <a:pPr algn="ctr"/>
            <a:r>
              <a:rPr lang="en-US" sz="2400" b="1" dirty="0">
                <a:ln w="10160">
                  <a:solidFill>
                    <a:schemeClr val="accent5"/>
                  </a:solidFill>
                  <a:prstDash val="solid"/>
                </a:ln>
                <a:effectLst>
                  <a:outerShdw blurRad="38100" dist="22860" dir="5400000" algn="tl" rotWithShape="0">
                    <a:srgbClr val="000000">
                      <a:alpha val="30000"/>
                    </a:srgbClr>
                  </a:outerShdw>
                </a:effectLst>
              </a:rPr>
              <a:t>South of Narragansett Avenue </a:t>
            </a:r>
          </a:p>
        </p:txBody>
      </p:sp>
    </p:spTree>
    <p:extLst>
      <p:ext uri="{BB962C8B-B14F-4D97-AF65-F5344CB8AC3E}">
        <p14:creationId xmlns:p14="http://schemas.microsoft.com/office/powerpoint/2010/main" val="276903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51</a:t>
            </a:fld>
            <a:endParaRPr lang="en-US" dirty="0"/>
          </a:p>
        </p:txBody>
      </p:sp>
      <p:sp>
        <p:nvSpPr>
          <p:cNvPr id="3" name="TextBox 2"/>
          <p:cNvSpPr txBox="1"/>
          <p:nvPr/>
        </p:nvSpPr>
        <p:spPr>
          <a:xfrm>
            <a:off x="2055812" y="358626"/>
            <a:ext cx="9297032"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Public Works Carpenter Shop Development </a:t>
            </a:r>
          </a:p>
        </p:txBody>
      </p:sp>
      <p:sp>
        <p:nvSpPr>
          <p:cNvPr id="4" name="TextBox 3"/>
          <p:cNvSpPr txBox="1"/>
          <p:nvPr/>
        </p:nvSpPr>
        <p:spPr>
          <a:xfrm>
            <a:off x="8572" y="1371600"/>
            <a:ext cx="12180253" cy="4278094"/>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Project Cost:  FY 2019-2020 - $20,000 </a:t>
            </a:r>
          </a:p>
          <a:p>
            <a:r>
              <a:rPr lang="en-US" sz="2400" dirty="0">
                <a:latin typeface="Times New Roman" panose="02020603050405020304" pitchFamily="18" charset="0"/>
                <a:cs typeface="Times New Roman" panose="02020603050405020304" pitchFamily="18" charset="0"/>
              </a:rPr>
              <a:t>(Total Project Cost $40,000 funding)</a:t>
            </a:r>
          </a:p>
          <a:p>
            <a:endParaRPr lang="en-US" sz="24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Construction of a small  carpenter workshop building adjacent to the salt storage barn.  Funding will be used to purchase materials with construction of this metal building being handled in-house by the Town workforce.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 addition of the shop will allow for projects to continue through the winter months in avoiding the trucks and equipment that are stored inside the main garage thus limiting the area that can be effectively utilized during this heavy work period.  </a:t>
            </a:r>
          </a:p>
        </p:txBody>
      </p:sp>
    </p:spTree>
    <p:extLst>
      <p:ext uri="{BB962C8B-B14F-4D97-AF65-F5344CB8AC3E}">
        <p14:creationId xmlns:p14="http://schemas.microsoft.com/office/powerpoint/2010/main" val="275700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552078"/>
            <a:ext cx="9144000" cy="724677"/>
          </a:xfrm>
        </p:spPr>
        <p:txBody>
          <a:bodyPr>
            <a:normAutofit/>
          </a:bodyPr>
          <a:lstStyle/>
          <a:p>
            <a:pPr algn="ctr"/>
            <a:r>
              <a:rPr lang="en-US" sz="3600" dirty="0">
                <a:latin typeface="Times New Roman" panose="02020603050405020304" pitchFamily="18" charset="0"/>
                <a:cs typeface="Times New Roman" panose="02020603050405020304" pitchFamily="18" charset="0"/>
              </a:rPr>
              <a:t>Geographic Information Systems </a:t>
            </a:r>
          </a:p>
        </p:txBody>
      </p:sp>
      <p:sp>
        <p:nvSpPr>
          <p:cNvPr id="3" name="Slide Number Placeholder 2"/>
          <p:cNvSpPr>
            <a:spLocks noGrp="1"/>
          </p:cNvSpPr>
          <p:nvPr>
            <p:ph type="sldNum" sz="quarter" idx="12"/>
          </p:nvPr>
        </p:nvSpPr>
        <p:spPr/>
        <p:txBody>
          <a:bodyPr/>
          <a:lstStyle/>
          <a:p>
            <a:fld id="{693B167E-EA96-4147-81DE-549160052C22}" type="slidenum">
              <a:rPr lang="en-US" smtClean="0"/>
              <a:t>52</a:t>
            </a:fld>
            <a:endParaRPr lang="en-US" dirty="0"/>
          </a:p>
        </p:txBody>
      </p:sp>
      <p:sp>
        <p:nvSpPr>
          <p:cNvPr id="5" name="Rectangle 3"/>
          <p:cNvSpPr>
            <a:spLocks noChangeArrowheads="1"/>
          </p:cNvSpPr>
          <p:nvPr/>
        </p:nvSpPr>
        <p:spPr bwMode="auto">
          <a:xfrm>
            <a:off x="3076575" y="2665413"/>
            <a:ext cx="11704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3"/>
          <a:stretch>
            <a:fillRect/>
          </a:stretch>
        </p:blipFill>
        <p:spPr>
          <a:xfrm>
            <a:off x="25399" y="2343546"/>
            <a:ext cx="12101773" cy="3962400"/>
          </a:xfrm>
          <a:prstGeom prst="rect">
            <a:avLst/>
          </a:prstGeom>
        </p:spPr>
      </p:pic>
      <p:sp>
        <p:nvSpPr>
          <p:cNvPr id="4" name="TextBox 3">
            <a:extLst>
              <a:ext uri="{FF2B5EF4-FFF2-40B4-BE49-F238E27FC236}">
                <a16:creationId xmlns:a16="http://schemas.microsoft.com/office/drawing/2014/main" id="{58DED02C-FB80-4473-9F59-DAD6910B31F1}"/>
              </a:ext>
            </a:extLst>
          </p:cNvPr>
          <p:cNvSpPr txBox="1"/>
          <p:nvPr/>
        </p:nvSpPr>
        <p:spPr>
          <a:xfrm>
            <a:off x="25399" y="1820326"/>
            <a:ext cx="5230919"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FY2019-2020 Project Cost: $5,000</a:t>
            </a:r>
          </a:p>
        </p:txBody>
      </p:sp>
    </p:spTree>
    <p:extLst>
      <p:ext uri="{BB962C8B-B14F-4D97-AF65-F5344CB8AC3E}">
        <p14:creationId xmlns:p14="http://schemas.microsoft.com/office/powerpoint/2010/main" val="104601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884" y="457200"/>
            <a:ext cx="9144000" cy="724677"/>
          </a:xfrm>
        </p:spPr>
        <p:txBody>
          <a:bodyPr>
            <a:normAutofit/>
          </a:bodyPr>
          <a:lstStyle/>
          <a:p>
            <a:pPr algn="ctr"/>
            <a:r>
              <a:rPr lang="en-US" sz="3600" dirty="0">
                <a:latin typeface="Times New Roman" panose="02020603050405020304" pitchFamily="18" charset="0"/>
                <a:cs typeface="Times New Roman" panose="02020603050405020304" pitchFamily="18" charset="0"/>
              </a:rPr>
              <a:t>Geographic Information Systems </a:t>
            </a:r>
          </a:p>
        </p:txBody>
      </p:sp>
      <p:sp>
        <p:nvSpPr>
          <p:cNvPr id="3" name="Content Placeholder 2"/>
          <p:cNvSpPr>
            <a:spLocks noGrp="1"/>
          </p:cNvSpPr>
          <p:nvPr>
            <p:ph idx="1"/>
          </p:nvPr>
        </p:nvSpPr>
        <p:spPr>
          <a:xfrm>
            <a:off x="1096993" y="2133600"/>
            <a:ext cx="10055781" cy="3945466"/>
          </a:xfrm>
        </p:spPr>
        <p:txBody>
          <a:bodyPr>
            <a:noAutofit/>
          </a:bodyPr>
          <a:lstStyle/>
          <a:p>
            <a:r>
              <a:rPr lang="en-US" sz="2800" b="1" u="sng" dirty="0">
                <a:latin typeface="Times New Roman" panose="02020603050405020304" pitchFamily="18" charset="0"/>
                <a:cs typeface="Times New Roman" panose="02020603050405020304" pitchFamily="18" charset="0"/>
              </a:rPr>
              <a:t>GIS Goals:</a:t>
            </a:r>
            <a:endParaRPr lang="en-US" sz="2800" b="1" dirty="0">
              <a:solidFill>
                <a:schemeClr val="tx1"/>
              </a:solidFill>
              <a:latin typeface="Times New Roman" panose="02020603050405020304" pitchFamily="18" charset="0"/>
              <a:cs typeface="Times New Roman" panose="02020603050405020304" pitchFamily="18" charset="0"/>
            </a:endParaRPr>
          </a:p>
          <a:p>
            <a:pPr marL="0" lvl="0" indent="0">
              <a:spcBef>
                <a:spcPts val="0"/>
              </a:spcBef>
              <a:spcAft>
                <a:spcPts val="0"/>
              </a:spcAft>
              <a:buClrTx/>
              <a:buNone/>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Bef>
                <a:spcPts val="0"/>
              </a:spcBef>
              <a:spcAft>
                <a:spcPts val="0"/>
              </a:spcAft>
              <a:buClrTx/>
              <a:buFont typeface="Arial" panose="020B0604020202020204" pitchFamily="34" charset="0"/>
              <a:buChar char="•"/>
              <a:tabLst>
                <a:tab pos="457200" algn="l"/>
              </a:tabLs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Continue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with Utility database and mapping;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Bef>
                <a:spcPts val="0"/>
              </a:spcBef>
              <a:spcAft>
                <a:spcPts val="0"/>
              </a:spcAft>
              <a:buClrTx/>
              <a:buFont typeface="Arial" panose="020B0604020202020204" pitchFamily="34" charset="0"/>
              <a:buChar char="•"/>
              <a:tabLst>
                <a:tab pos="457200" algn="l"/>
              </a:tabLs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Coordinate Parcel Mapping and updates;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Bef>
                <a:spcPts val="0"/>
              </a:spcBef>
              <a:spcAft>
                <a:spcPts val="0"/>
              </a:spcAft>
              <a:buClrTx/>
              <a:buFont typeface="Arial" panose="020B0604020202020204" pitchFamily="34" charset="0"/>
              <a:buChar char="•"/>
              <a:tabLst>
                <a:tab pos="457200" algn="l"/>
              </a:tabLs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Update accuracy of Parcel Mapping;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Bef>
                <a:spcPts val="0"/>
              </a:spcBef>
              <a:spcAft>
                <a:spcPts val="0"/>
              </a:spcAft>
              <a:buClrTx/>
              <a:buFont typeface="Arial" panose="020B0604020202020204" pitchFamily="34" charset="0"/>
              <a:buChar char="•"/>
              <a:tabLst>
                <a:tab pos="457200" algn="l"/>
              </a:tabLs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Complete PHASE II, CMOM, and TIER II annual reports as 	required by EPA;</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Bef>
                <a:spcPts val="0"/>
              </a:spcBef>
              <a:spcAft>
                <a:spcPts val="0"/>
              </a:spcAft>
              <a:buClrTx/>
              <a:buFont typeface="Arial" panose="020B0604020202020204" pitchFamily="34" charset="0"/>
              <a:buChar char="•"/>
              <a:tabLst>
                <a:tab pos="457200" algn="l"/>
              </a:tabLs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Increased focus of mapping integration </a:t>
            </a:r>
            <a:r>
              <a:rPr lang="en-US" sz="2800"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with new municipal website;</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lvl="0">
              <a:lnSpc>
                <a:spcPct val="100000"/>
              </a:lnSpc>
              <a:spcBef>
                <a:spcPts val="0"/>
              </a:spcBef>
              <a:spcAft>
                <a:spcPts val="0"/>
              </a:spcAft>
              <a:buClrTx/>
              <a:buFont typeface="Arial" panose="020B0604020202020204" pitchFamily="34" charset="0"/>
              <a:buChar char="•"/>
              <a:tabLst>
                <a:tab pos="457200" algn="l"/>
              </a:tabLst>
            </a:pP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93B167E-EA96-4147-81DE-549160052C22}" type="slidenum">
              <a:rPr lang="en-US" smtClean="0"/>
              <a:t>53</a:t>
            </a:fld>
            <a:endParaRPr lang="en-US" dirty="0"/>
          </a:p>
        </p:txBody>
      </p:sp>
      <p:sp>
        <p:nvSpPr>
          <p:cNvPr id="5" name="Rectangle 3"/>
          <p:cNvSpPr>
            <a:spLocks noChangeArrowheads="1"/>
          </p:cNvSpPr>
          <p:nvPr/>
        </p:nvSpPr>
        <p:spPr bwMode="auto">
          <a:xfrm>
            <a:off x="3076575" y="2665413"/>
            <a:ext cx="11704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6554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769441"/>
            <a:ext cx="12114213" cy="5505097"/>
          </a:xfrm>
          <a:prstGeom prst="rect">
            <a:avLst/>
          </a:prstGeom>
        </p:spPr>
        <p:txBody>
          <a:bodyPr wrap="square">
            <a:spAutoFit/>
          </a:bodyPr>
          <a:lstStyle/>
          <a:p>
            <a:pPr>
              <a:lnSpc>
                <a:spcPct val="120000"/>
              </a:lnSpc>
            </a:pPr>
            <a:r>
              <a:rPr lang="en-US" sz="2400" b="1" i="1" u="sng" dirty="0">
                <a:latin typeface="Times New Roman" panose="02020603050405020304" pitchFamily="18" charset="0"/>
                <a:ea typeface="Calibri" panose="020F0502020204030204" pitchFamily="34" charset="0"/>
                <a:cs typeface="Times New Roman" panose="02020603050405020304" pitchFamily="18" charset="0"/>
              </a:rPr>
              <a:t>Project Stormwater Management</a:t>
            </a:r>
            <a:r>
              <a:rPr lang="en-US" sz="2400" b="1" u="sng" dirty="0">
                <a:latin typeface="Times New Roman" panose="02020603050405020304" pitchFamily="18" charset="0"/>
                <a:ea typeface="Calibri" panose="020F0502020204030204" pitchFamily="34" charset="0"/>
                <a:cs typeface="Times New Roman" panose="02020603050405020304" pitchFamily="18" charset="0"/>
              </a:rPr>
              <a:t> :  Phase II Requirements</a:t>
            </a:r>
          </a:p>
          <a:p>
            <a:r>
              <a:rPr lang="en-US" sz="2000" dirty="0">
                <a:latin typeface="Times New Roman" panose="02020603050405020304" pitchFamily="18" charset="0"/>
                <a:ea typeface="Calibri" panose="020F0502020204030204" pitchFamily="34" charset="0"/>
                <a:cs typeface="Times New Roman" panose="02020603050405020304" pitchFamily="18" charset="0"/>
              </a:rPr>
              <a:t>The Town is an RIDEM designated municipal separate storm sewer system (MS4) and as such is required to have a RI Pollutant Discharge Elimination System (RIPDES) Permit to comply with EPA’s Clean Water Act regarding the discharge of stormwater runoff through the Town’s drainage system to Narragansett Bay.  As part of the permitting process, regulated municipalities are required to have an approved Stormwater Management Plan and submit an annual report that demonstrates how the Town implements strategies to reduce the discharge of pollutants from the storm sewer system to the “Maximum extent practicable”.  </a:t>
            </a:r>
          </a:p>
          <a:p>
            <a:pPr>
              <a:lnSpc>
                <a:spcPct val="120000"/>
              </a:lnSpc>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Specifically, RIDEM requires that the Town address the following six (6) minimum measures to protect water quality.</a:t>
            </a:r>
          </a:p>
          <a:p>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1.    Public Education and Outreach			5. </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Post-Construction Runoff Control</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nSpc>
                <a:spcPct val="150000"/>
              </a:lnSpc>
              <a:spcAft>
                <a:spcPts val="800"/>
              </a:spcAft>
              <a:buAutoNum type="arabicPeriod" startAt="2"/>
            </a:pPr>
            <a:r>
              <a:rPr lang="en-US" sz="2000" dirty="0">
                <a:latin typeface="Times New Roman" panose="02020603050405020304" pitchFamily="18" charset="0"/>
                <a:ea typeface="Calibri" panose="020F0502020204030204" pitchFamily="34" charset="0"/>
                <a:cs typeface="Times New Roman" panose="02020603050405020304" pitchFamily="18" charset="0"/>
              </a:rPr>
              <a:t>Public Participation / Involvement		6. </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Good Housekeeping / Pollution Prevention</a:t>
            </a:r>
          </a:p>
          <a:p>
            <a:pPr marL="457200" lvl="0" indent="-457200">
              <a:spcAft>
                <a:spcPts val="800"/>
              </a:spcAft>
              <a:buAutoNum type="arabicPeriod" startAt="2"/>
            </a:pPr>
            <a:r>
              <a:rPr lang="en-US" sz="2000" dirty="0">
                <a:latin typeface="Times New Roman" panose="02020603050405020304" pitchFamily="18" charset="0"/>
                <a:ea typeface="Calibri" panose="020F0502020204030204" pitchFamily="34" charset="0"/>
                <a:cs typeface="Times New Roman" panose="02020603050405020304" pitchFamily="18" charset="0"/>
              </a:rPr>
              <a:t>Illicit Discharge Detection and Elimination</a:t>
            </a:r>
          </a:p>
          <a:p>
            <a:pPr marL="457200" lvl="0" indent="-457200">
              <a:spcAft>
                <a:spcPts val="800"/>
              </a:spcAft>
              <a:buAutoNum type="arabicPeriod" startAt="2"/>
            </a:pPr>
            <a:r>
              <a:rPr lang="en-US" sz="2000" dirty="0">
                <a:latin typeface="Times New Roman" panose="02020603050405020304" pitchFamily="18" charset="0"/>
                <a:ea typeface="Calibri" panose="020F0502020204030204" pitchFamily="34" charset="0"/>
                <a:cs typeface="Times New Roman" panose="02020603050405020304" pitchFamily="18" charset="0"/>
              </a:rPr>
              <a:t>Construction Site Runoff Control</a:t>
            </a:r>
          </a:p>
        </p:txBody>
      </p:sp>
      <p:sp>
        <p:nvSpPr>
          <p:cNvPr id="3" name="Rectangle 2"/>
          <p:cNvSpPr/>
          <p:nvPr/>
        </p:nvSpPr>
        <p:spPr>
          <a:xfrm>
            <a:off x="570706" y="0"/>
            <a:ext cx="10972800" cy="646331"/>
          </a:xfrm>
          <a:prstGeom prst="rect">
            <a:avLst/>
          </a:prstGeom>
        </p:spPr>
        <p:txBody>
          <a:bodyPr wrap="square">
            <a:spAutoFit/>
          </a:bodyPr>
          <a:lstStyle/>
          <a:p>
            <a:pPr algn="ctr"/>
            <a:r>
              <a:rPr lang="en-US" sz="3600" dirty="0">
                <a:latin typeface="Times New Roman" panose="02020603050405020304" pitchFamily="18" charset="0"/>
                <a:cs typeface="Times New Roman" panose="02020603050405020304" pitchFamily="18" charset="0"/>
              </a:rPr>
              <a:t>Phase II Stormwater Management </a:t>
            </a:r>
          </a:p>
        </p:txBody>
      </p:sp>
      <p:sp>
        <p:nvSpPr>
          <p:cNvPr id="4" name="Slide Number Placeholder 3"/>
          <p:cNvSpPr>
            <a:spLocks noGrp="1"/>
          </p:cNvSpPr>
          <p:nvPr>
            <p:ph type="sldNum" sz="quarter" idx="12"/>
          </p:nvPr>
        </p:nvSpPr>
        <p:spPr/>
        <p:txBody>
          <a:bodyPr/>
          <a:lstStyle/>
          <a:p>
            <a:fld id="{693B167E-EA96-4147-81DE-549160052C22}" type="slidenum">
              <a:rPr lang="en-US" smtClean="0"/>
              <a:t>54</a:t>
            </a:fld>
            <a:endParaRPr lang="en-US" dirty="0"/>
          </a:p>
        </p:txBody>
      </p:sp>
    </p:spTree>
    <p:extLst>
      <p:ext uri="{BB962C8B-B14F-4D97-AF65-F5344CB8AC3E}">
        <p14:creationId xmlns:p14="http://schemas.microsoft.com/office/powerpoint/2010/main" val="149111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31226"/>
            <a:ext cx="9144000" cy="800877"/>
          </a:xfrm>
        </p:spPr>
        <p:txBody>
          <a:bodyPr>
            <a:normAutofit/>
          </a:bodyPr>
          <a:lstStyle/>
          <a:p>
            <a:pPr algn="ctr"/>
            <a:r>
              <a:rPr lang="en-US" sz="3600" dirty="0">
                <a:latin typeface="Times New Roman" panose="02020603050405020304" pitchFamily="18" charset="0"/>
                <a:cs typeface="Times New Roman" panose="02020603050405020304" pitchFamily="18" charset="0"/>
              </a:rPr>
              <a:t>Parks and Recreation </a:t>
            </a:r>
          </a:p>
        </p:txBody>
      </p:sp>
      <p:sp>
        <p:nvSpPr>
          <p:cNvPr id="3" name="Slide Number Placeholder 2"/>
          <p:cNvSpPr>
            <a:spLocks noGrp="1"/>
          </p:cNvSpPr>
          <p:nvPr>
            <p:ph type="sldNum" sz="quarter" idx="12"/>
          </p:nvPr>
        </p:nvSpPr>
        <p:spPr/>
        <p:txBody>
          <a:bodyPr/>
          <a:lstStyle/>
          <a:p>
            <a:fld id="{693B167E-EA96-4147-81DE-549160052C22}" type="slidenum">
              <a:rPr lang="en-US" smtClean="0"/>
              <a:t>55</a:t>
            </a:fld>
            <a:endParaRPr lang="en-US" dirty="0"/>
          </a:p>
        </p:txBody>
      </p:sp>
      <p:sp>
        <p:nvSpPr>
          <p:cNvPr id="6" name="TextBox 5"/>
          <p:cNvSpPr txBox="1"/>
          <p:nvPr/>
        </p:nvSpPr>
        <p:spPr>
          <a:xfrm>
            <a:off x="-477196" y="5464145"/>
            <a:ext cx="11686759"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Fort Getty Projects $50,000				</a:t>
            </a:r>
          </a:p>
          <a:p>
            <a:r>
              <a:rPr lang="en-US" sz="2400" dirty="0">
                <a:latin typeface="Times New Roman" panose="02020603050405020304" pitchFamily="18" charset="0"/>
                <a:cs typeface="Times New Roman" panose="02020603050405020304" pitchFamily="18" charset="0"/>
              </a:rPr>
              <a:t>	Vehicle Replacement Program:  $40,000 </a:t>
            </a:r>
          </a:p>
        </p:txBody>
      </p:sp>
      <p:pic>
        <p:nvPicPr>
          <p:cNvPr id="4" name="Picture 3">
            <a:extLst>
              <a:ext uri="{FF2B5EF4-FFF2-40B4-BE49-F238E27FC236}">
                <a16:creationId xmlns:a16="http://schemas.microsoft.com/office/drawing/2014/main" id="{4EF84B56-6B18-4747-9CC9-55B3036A9304}"/>
              </a:ext>
            </a:extLst>
          </p:cNvPr>
          <p:cNvPicPr>
            <a:picLocks noChangeAspect="1"/>
          </p:cNvPicPr>
          <p:nvPr/>
        </p:nvPicPr>
        <p:blipFill>
          <a:blip r:embed="rId3"/>
          <a:stretch>
            <a:fillRect/>
          </a:stretch>
        </p:blipFill>
        <p:spPr>
          <a:xfrm>
            <a:off x="455612" y="798226"/>
            <a:ext cx="11125200" cy="4665919"/>
          </a:xfrm>
          <a:prstGeom prst="rect">
            <a:avLst/>
          </a:prstGeom>
        </p:spPr>
      </p:pic>
    </p:spTree>
    <p:extLst>
      <p:ext uri="{BB962C8B-B14F-4D97-AF65-F5344CB8AC3E}">
        <p14:creationId xmlns:p14="http://schemas.microsoft.com/office/powerpoint/2010/main" val="2296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56</a:t>
            </a:fld>
            <a:endParaRPr lang="en-US" dirty="0"/>
          </a:p>
        </p:txBody>
      </p:sp>
      <p:sp>
        <p:nvSpPr>
          <p:cNvPr id="3" name="Rectangle 2"/>
          <p:cNvSpPr/>
          <p:nvPr/>
        </p:nvSpPr>
        <p:spPr>
          <a:xfrm>
            <a:off x="37305" y="784086"/>
            <a:ext cx="12188825" cy="927177"/>
          </a:xfrm>
          <a:prstGeom prst="rect">
            <a:avLst/>
          </a:prstGeom>
        </p:spPr>
        <p:txBody>
          <a:bodyPr wrap="square">
            <a:spAutoFit/>
          </a:bodyPr>
          <a:lstStyle/>
          <a:p>
            <a:pPr>
              <a:lnSpc>
                <a:spcPct val="118000"/>
              </a:lnSpc>
              <a:spcAft>
                <a:spcPts val="600"/>
              </a:spcAft>
              <a:buClrTx/>
            </a:pPr>
            <a:r>
              <a:rPr lang="en-US" sz="2400" b="1"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Project Cost:  $40,000  	</a:t>
            </a:r>
            <a:r>
              <a:rPr lang="en-US" sz="24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Parks Division utilizes a two member full-time maintenance crew, 					supplemented with a part-time seasonal workforce.   </a:t>
            </a: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74612" y="76200"/>
            <a:ext cx="12114213" cy="646331"/>
          </a:xfrm>
          <a:prstGeom prst="rect">
            <a:avLst/>
          </a:prstGeom>
        </p:spPr>
        <p:txBody>
          <a:bodyPr wrap="square">
            <a:spAutoFit/>
          </a:bodyPr>
          <a:lstStyle/>
          <a:p>
            <a:pPr algn="ctr"/>
            <a:r>
              <a:rPr lang="en-US" sz="3600" dirty="0">
                <a:latin typeface="Times New Roman" panose="02020603050405020304" pitchFamily="18" charset="0"/>
                <a:cs typeface="Times New Roman" panose="02020603050405020304" pitchFamily="18" charset="0"/>
              </a:rPr>
              <a:t>Parks Division Equipment </a:t>
            </a:r>
            <a:endParaRPr lang="en-US" sz="3600" dirty="0"/>
          </a:p>
        </p:txBody>
      </p:sp>
      <p:pic>
        <p:nvPicPr>
          <p:cNvPr id="7" name="Picture 6">
            <a:extLst>
              <a:ext uri="{FF2B5EF4-FFF2-40B4-BE49-F238E27FC236}">
                <a16:creationId xmlns:a16="http://schemas.microsoft.com/office/drawing/2014/main" id="{99D161E1-B72A-4766-98C9-628CEB646E3A}"/>
              </a:ext>
            </a:extLst>
          </p:cNvPr>
          <p:cNvPicPr>
            <a:picLocks noChangeAspect="1"/>
          </p:cNvPicPr>
          <p:nvPr/>
        </p:nvPicPr>
        <p:blipFill>
          <a:blip r:embed="rId3"/>
          <a:stretch>
            <a:fillRect/>
          </a:stretch>
        </p:blipFill>
        <p:spPr>
          <a:xfrm>
            <a:off x="4559300" y="1809602"/>
            <a:ext cx="2830512" cy="2119432"/>
          </a:xfrm>
          <a:prstGeom prst="rect">
            <a:avLst/>
          </a:prstGeom>
        </p:spPr>
      </p:pic>
      <p:pic>
        <p:nvPicPr>
          <p:cNvPr id="8" name="Picture 7">
            <a:extLst>
              <a:ext uri="{FF2B5EF4-FFF2-40B4-BE49-F238E27FC236}">
                <a16:creationId xmlns:a16="http://schemas.microsoft.com/office/drawing/2014/main" id="{5504D492-1882-4067-A3A7-1BC1596BBEF9}"/>
              </a:ext>
            </a:extLst>
          </p:cNvPr>
          <p:cNvPicPr>
            <a:picLocks noChangeAspect="1"/>
          </p:cNvPicPr>
          <p:nvPr/>
        </p:nvPicPr>
        <p:blipFill>
          <a:blip r:embed="rId4"/>
          <a:stretch>
            <a:fillRect/>
          </a:stretch>
        </p:blipFill>
        <p:spPr>
          <a:xfrm>
            <a:off x="4559300" y="4067371"/>
            <a:ext cx="2832639" cy="2231777"/>
          </a:xfrm>
          <a:prstGeom prst="rect">
            <a:avLst/>
          </a:prstGeom>
        </p:spPr>
      </p:pic>
      <p:pic>
        <p:nvPicPr>
          <p:cNvPr id="9" name="Picture 8">
            <a:extLst>
              <a:ext uri="{FF2B5EF4-FFF2-40B4-BE49-F238E27FC236}">
                <a16:creationId xmlns:a16="http://schemas.microsoft.com/office/drawing/2014/main" id="{0D745A0F-CF86-413B-BF26-20DB4629F82E}"/>
              </a:ext>
            </a:extLst>
          </p:cNvPr>
          <p:cNvPicPr>
            <a:picLocks noChangeAspect="1"/>
          </p:cNvPicPr>
          <p:nvPr/>
        </p:nvPicPr>
        <p:blipFill>
          <a:blip r:embed="rId5"/>
          <a:stretch>
            <a:fillRect/>
          </a:stretch>
        </p:blipFill>
        <p:spPr>
          <a:xfrm>
            <a:off x="7618412" y="1682688"/>
            <a:ext cx="2832702" cy="2246346"/>
          </a:xfrm>
          <a:prstGeom prst="rect">
            <a:avLst/>
          </a:prstGeom>
        </p:spPr>
      </p:pic>
      <p:pic>
        <p:nvPicPr>
          <p:cNvPr id="10" name="Picture 9">
            <a:extLst>
              <a:ext uri="{FF2B5EF4-FFF2-40B4-BE49-F238E27FC236}">
                <a16:creationId xmlns:a16="http://schemas.microsoft.com/office/drawing/2014/main" id="{80F7182B-E05B-4BAD-8595-8CC5E0026482}"/>
              </a:ext>
            </a:extLst>
          </p:cNvPr>
          <p:cNvPicPr>
            <a:picLocks noChangeAspect="1"/>
          </p:cNvPicPr>
          <p:nvPr/>
        </p:nvPicPr>
        <p:blipFill>
          <a:blip r:embed="rId6"/>
          <a:stretch>
            <a:fillRect/>
          </a:stretch>
        </p:blipFill>
        <p:spPr>
          <a:xfrm>
            <a:off x="7644174" y="4067371"/>
            <a:ext cx="2832639" cy="2231777"/>
          </a:xfrm>
          <a:prstGeom prst="rect">
            <a:avLst/>
          </a:prstGeom>
        </p:spPr>
      </p:pic>
      <p:pic>
        <p:nvPicPr>
          <p:cNvPr id="12" name="Picture 11">
            <a:extLst>
              <a:ext uri="{FF2B5EF4-FFF2-40B4-BE49-F238E27FC236}">
                <a16:creationId xmlns:a16="http://schemas.microsoft.com/office/drawing/2014/main" id="{63A2E54A-D3B8-48C9-A34F-D72195B0959A}"/>
              </a:ext>
            </a:extLst>
          </p:cNvPr>
          <p:cNvPicPr>
            <a:picLocks noChangeAspect="1"/>
          </p:cNvPicPr>
          <p:nvPr/>
        </p:nvPicPr>
        <p:blipFill>
          <a:blip r:embed="rId7"/>
          <a:stretch>
            <a:fillRect/>
          </a:stretch>
        </p:blipFill>
        <p:spPr>
          <a:xfrm>
            <a:off x="-69274" y="1593654"/>
            <a:ext cx="3554276" cy="5188146"/>
          </a:xfrm>
          <a:prstGeom prst="rect">
            <a:avLst/>
          </a:prstGeom>
        </p:spPr>
      </p:pic>
    </p:spTree>
    <p:extLst>
      <p:ext uri="{BB962C8B-B14F-4D97-AF65-F5344CB8AC3E}">
        <p14:creationId xmlns:p14="http://schemas.microsoft.com/office/powerpoint/2010/main" val="177484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4" y="155177"/>
            <a:ext cx="10055781" cy="701855"/>
          </a:xfrm>
        </p:spPr>
        <p:txBody>
          <a:bodyPr>
            <a:normAutofit/>
          </a:bodyPr>
          <a:lstStyle/>
          <a:p>
            <a:pPr algn="ctr"/>
            <a:r>
              <a:rPr lang="en-US" sz="3600" dirty="0">
                <a:latin typeface="Times New Roman" panose="02020603050405020304" pitchFamily="18" charset="0"/>
                <a:cs typeface="Times New Roman" panose="02020603050405020304" pitchFamily="18" charset="0"/>
              </a:rPr>
              <a:t>Fort Getty Improvements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6994" y="1846263"/>
            <a:ext cx="9950418" cy="4491435"/>
          </a:xfrm>
        </p:spPr>
      </p:pic>
      <p:sp>
        <p:nvSpPr>
          <p:cNvPr id="3" name="Slide Number Placeholder 2"/>
          <p:cNvSpPr>
            <a:spLocks noGrp="1"/>
          </p:cNvSpPr>
          <p:nvPr>
            <p:ph type="sldNum" sz="quarter" idx="12"/>
          </p:nvPr>
        </p:nvSpPr>
        <p:spPr/>
        <p:txBody>
          <a:bodyPr/>
          <a:lstStyle/>
          <a:p>
            <a:fld id="{693B167E-EA96-4147-81DE-549160052C22}" type="slidenum">
              <a:rPr lang="en-US" smtClean="0"/>
              <a:t>57</a:t>
            </a:fld>
            <a:endParaRPr lang="en-US" dirty="0"/>
          </a:p>
        </p:txBody>
      </p:sp>
    </p:spTree>
    <p:extLst>
      <p:ext uri="{BB962C8B-B14F-4D97-AF65-F5344CB8AC3E}">
        <p14:creationId xmlns:p14="http://schemas.microsoft.com/office/powerpoint/2010/main" val="113778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76200"/>
            <a:ext cx="10055781" cy="1450757"/>
          </a:xfrm>
        </p:spPr>
        <p:txBody>
          <a:bodyPr>
            <a:normAutofit/>
          </a:bodyPr>
          <a:lstStyle/>
          <a:p>
            <a:pPr algn="ctr"/>
            <a:r>
              <a:rPr lang="en-US" sz="4800" dirty="0">
                <a:solidFill>
                  <a:schemeClr val="tx1"/>
                </a:solidFill>
                <a:latin typeface="Times New Roman" panose="02020603050405020304" pitchFamily="18" charset="0"/>
                <a:cs typeface="Times New Roman" panose="02020603050405020304" pitchFamily="18" charset="0"/>
              </a:rPr>
              <a:t>Park Priority Areas </a:t>
            </a:r>
            <a:br>
              <a:rPr lang="en-US" sz="4800" dirty="0">
                <a:solidFill>
                  <a:schemeClr val="tx1"/>
                </a:solidFill>
                <a:latin typeface="Times New Roman" panose="02020603050405020304" pitchFamily="18"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446" y="1236414"/>
            <a:ext cx="5125720" cy="5621586"/>
          </a:xfrm>
        </p:spPr>
        <p:txBody>
          <a:bodyPr>
            <a:normAutofit/>
          </a:bodyPr>
          <a:lstStyle/>
          <a:p>
            <a:pPr marL="0" indent="0">
              <a:buNone/>
            </a:pPr>
            <a:r>
              <a:rPr lang="en-US" sz="2800" b="1" dirty="0">
                <a:latin typeface="Times New Roman" panose="02020603050405020304" pitchFamily="18" charset="0"/>
                <a:cs typeface="Times New Roman" panose="02020603050405020304" pitchFamily="18" charset="0"/>
              </a:rPr>
              <a:t>Project Funding FY2020 $50,000</a:t>
            </a:r>
          </a:p>
          <a:p>
            <a:pPr marL="0" indent="0">
              <a:buNone/>
            </a:pPr>
            <a:r>
              <a:rPr lang="en-US" sz="2600" dirty="0">
                <a:latin typeface="Times New Roman" panose="02020603050405020304" pitchFamily="18" charset="0"/>
                <a:cs typeface="Times New Roman" panose="02020603050405020304" pitchFamily="18" charset="0"/>
              </a:rPr>
              <a:t>Target Areas for Improvement: </a:t>
            </a:r>
          </a:p>
          <a:p>
            <a:pPr marL="0" indent="0">
              <a:buNone/>
            </a:pPr>
            <a:r>
              <a:rPr lang="en-US" sz="2600" dirty="0">
                <a:latin typeface="Times New Roman" panose="02020603050405020304" pitchFamily="18" charset="0"/>
                <a:cs typeface="Times New Roman" panose="02020603050405020304" pitchFamily="18" charset="0"/>
              </a:rPr>
              <a:t>1)Building Improvements</a:t>
            </a:r>
          </a:p>
          <a:p>
            <a:pPr lvl="1">
              <a:buClrTx/>
              <a:buFont typeface="Arial" panose="020B0604020202020204" pitchFamily="34" charset="0"/>
              <a:buChar char="•"/>
            </a:pPr>
            <a:r>
              <a:rPr lang="en-US" sz="2600" dirty="0">
                <a:solidFill>
                  <a:schemeClr val="tx1"/>
                </a:solidFill>
                <a:latin typeface="Times New Roman" panose="02020603050405020304" pitchFamily="18" charset="0"/>
                <a:cs typeface="Times New Roman" panose="02020603050405020304" pitchFamily="18" charset="0"/>
              </a:rPr>
              <a:t>Gatehouse </a:t>
            </a:r>
          </a:p>
          <a:p>
            <a:pPr marL="383933" lvl="2" indent="0">
              <a:buNone/>
            </a:pPr>
            <a:r>
              <a:rPr lang="en-US" sz="2600" dirty="0">
                <a:solidFill>
                  <a:schemeClr val="tx1"/>
                </a:solidFill>
                <a:latin typeface="Times New Roman" panose="02020603050405020304" pitchFamily="18" charset="0"/>
                <a:cs typeface="Times New Roman" panose="02020603050405020304" pitchFamily="18" charset="0"/>
              </a:rPr>
              <a:t>	Restroom Area/Office/Storage</a:t>
            </a:r>
          </a:p>
          <a:p>
            <a:pPr lvl="1">
              <a:buClrTx/>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Lower Restroom Rehabilitation</a:t>
            </a:r>
          </a:p>
          <a:p>
            <a:pPr marL="683514" lvl="3" indent="0">
              <a:buClr>
                <a:schemeClr val="accent1"/>
              </a:buClr>
              <a:buNone/>
            </a:pPr>
            <a:endParaRPr lang="en-US" sz="1000" dirty="0">
              <a:latin typeface="Times New Roman" panose="02020603050405020304" pitchFamily="18" charset="0"/>
              <a:cs typeface="Times New Roman" panose="02020603050405020304" pitchFamily="18" charset="0"/>
            </a:endParaRPr>
          </a:p>
          <a:p>
            <a:pPr marL="0" lvl="3" indent="0">
              <a:buClr>
                <a:schemeClr val="accent1"/>
              </a:buClr>
              <a:buNone/>
            </a:pPr>
            <a:r>
              <a:rPr lang="en-US" sz="2600" dirty="0">
                <a:latin typeface="Times New Roman" panose="02020603050405020304" pitchFamily="18" charset="0"/>
                <a:cs typeface="Times New Roman" panose="02020603050405020304" pitchFamily="18" charset="0"/>
              </a:rPr>
              <a:t>2) Waterfront Improvements</a:t>
            </a:r>
          </a:p>
          <a:p>
            <a:pPr marL="0" lvl="3" indent="0">
              <a:buClr>
                <a:schemeClr val="accent1"/>
              </a:buClr>
              <a:buNone/>
            </a:pPr>
            <a:r>
              <a:rPr lang="en-US" sz="2600" dirty="0">
                <a:latin typeface="Times New Roman" panose="02020603050405020304" pitchFamily="18" charset="0"/>
                <a:cs typeface="Times New Roman" panose="02020603050405020304" pitchFamily="18" charset="0"/>
              </a:rPr>
              <a:t>	(Harbor Commission) </a:t>
            </a:r>
          </a:p>
          <a:p>
            <a:pPr marL="688975" lvl="4" indent="-457200">
              <a:buClrTx/>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Pier Improvements</a:t>
            </a:r>
          </a:p>
          <a:p>
            <a:pPr marL="688975" lvl="4" indent="-457200">
              <a:buClrTx/>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Balancing Recreational and Commercial  Uses</a:t>
            </a:r>
          </a:p>
          <a:p>
            <a:pPr marL="0" lvl="4" indent="0">
              <a:buClr>
                <a:schemeClr val="accent1"/>
              </a:buClr>
              <a:buNone/>
            </a:pPr>
            <a:endParaRPr lang="en-US" sz="2900" dirty="0">
              <a:latin typeface="Times New Roman" panose="02020603050405020304" pitchFamily="18" charset="0"/>
              <a:cs typeface="Times New Roman" panose="02020603050405020304" pitchFamily="18" charset="0"/>
            </a:endParaRPr>
          </a:p>
          <a:p>
            <a:endParaRPr lang="en-US" dirty="0"/>
          </a:p>
        </p:txBody>
      </p:sp>
      <p:sp>
        <p:nvSpPr>
          <p:cNvPr id="3" name="Slide Number Placeholder 2"/>
          <p:cNvSpPr>
            <a:spLocks noGrp="1"/>
          </p:cNvSpPr>
          <p:nvPr>
            <p:ph type="sldNum" sz="quarter" idx="12"/>
          </p:nvPr>
        </p:nvSpPr>
        <p:spPr/>
        <p:txBody>
          <a:bodyPr/>
          <a:lstStyle/>
          <a:p>
            <a:fld id="{693B167E-EA96-4147-81DE-549160052C22}" type="slidenum">
              <a:rPr lang="en-US" smtClean="0"/>
              <a:t>58</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5612" y="791493"/>
            <a:ext cx="4113213" cy="2417872"/>
          </a:xfrm>
          <a:prstGeom prst="rect">
            <a:avLst/>
          </a:prstGeom>
        </p:spPr>
      </p:pic>
      <p:pic>
        <p:nvPicPr>
          <p:cNvPr id="9" name="Picture 8">
            <a:extLst>
              <a:ext uri="{FF2B5EF4-FFF2-40B4-BE49-F238E27FC236}">
                <a16:creationId xmlns:a16="http://schemas.microsoft.com/office/drawing/2014/main" id="{683A870A-9A64-44D5-87B3-2B918B4CC6A1}"/>
              </a:ext>
            </a:extLst>
          </p:cNvPr>
          <p:cNvPicPr>
            <a:picLocks noChangeAspect="1"/>
          </p:cNvPicPr>
          <p:nvPr/>
        </p:nvPicPr>
        <p:blipFill>
          <a:blip r:embed="rId4"/>
          <a:stretch>
            <a:fillRect/>
          </a:stretch>
        </p:blipFill>
        <p:spPr>
          <a:xfrm>
            <a:off x="5103812" y="3209365"/>
            <a:ext cx="4794068" cy="3144728"/>
          </a:xfrm>
          <a:prstGeom prst="rect">
            <a:avLst/>
          </a:prstGeom>
        </p:spPr>
      </p:pic>
    </p:spTree>
    <p:extLst>
      <p:ext uri="{BB962C8B-B14F-4D97-AF65-F5344CB8AC3E}">
        <p14:creationId xmlns:p14="http://schemas.microsoft.com/office/powerpoint/2010/main" val="329527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5262" y="1295400"/>
            <a:ext cx="5494488" cy="4550123"/>
          </a:xfrm>
          <a:prstGeom prst="rect">
            <a:avLst/>
          </a:prstGeom>
        </p:spPr>
      </p:pic>
      <p:sp>
        <p:nvSpPr>
          <p:cNvPr id="9" name="TextBox 8"/>
          <p:cNvSpPr txBox="1"/>
          <p:nvPr/>
        </p:nvSpPr>
        <p:spPr>
          <a:xfrm>
            <a:off x="3122612" y="128081"/>
            <a:ext cx="5301451"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Public Restroom Buildings </a:t>
            </a:r>
          </a:p>
        </p:txBody>
      </p:sp>
      <p:sp>
        <p:nvSpPr>
          <p:cNvPr id="10" name="TextBox 9"/>
          <p:cNvSpPr txBox="1"/>
          <p:nvPr/>
        </p:nvSpPr>
        <p:spPr>
          <a:xfrm>
            <a:off x="7788979" y="783877"/>
            <a:ext cx="349005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Lower Restroom Building </a:t>
            </a:r>
          </a:p>
        </p:txBody>
      </p:sp>
      <p:sp>
        <p:nvSpPr>
          <p:cNvPr id="2" name="Slide Number Placeholder 1"/>
          <p:cNvSpPr>
            <a:spLocks noGrp="1"/>
          </p:cNvSpPr>
          <p:nvPr>
            <p:ph type="sldNum" sz="quarter" idx="12"/>
          </p:nvPr>
        </p:nvSpPr>
        <p:spPr/>
        <p:txBody>
          <a:bodyPr/>
          <a:lstStyle/>
          <a:p>
            <a:fld id="{693B167E-EA96-4147-81DE-549160052C22}" type="slidenum">
              <a:rPr lang="en-US" smtClean="0"/>
              <a:t>59</a:t>
            </a:fld>
            <a:endParaRPr lang="en-US" dirty="0"/>
          </a:p>
        </p:txBody>
      </p:sp>
      <p:pic>
        <p:nvPicPr>
          <p:cNvPr id="3" name="Picture 2">
            <a:extLst>
              <a:ext uri="{FF2B5EF4-FFF2-40B4-BE49-F238E27FC236}">
                <a16:creationId xmlns:a16="http://schemas.microsoft.com/office/drawing/2014/main" id="{FF79C619-19C3-4297-962E-733BED27FAFB}"/>
              </a:ext>
            </a:extLst>
          </p:cNvPr>
          <p:cNvPicPr>
            <a:picLocks noChangeAspect="1"/>
          </p:cNvPicPr>
          <p:nvPr/>
        </p:nvPicPr>
        <p:blipFill>
          <a:blip r:embed="rId4"/>
          <a:stretch>
            <a:fillRect/>
          </a:stretch>
        </p:blipFill>
        <p:spPr>
          <a:xfrm>
            <a:off x="227012" y="1066800"/>
            <a:ext cx="6094412" cy="5105400"/>
          </a:xfrm>
          <a:prstGeom prst="rect">
            <a:avLst/>
          </a:prstGeom>
        </p:spPr>
      </p:pic>
    </p:spTree>
    <p:extLst>
      <p:ext uri="{BB962C8B-B14F-4D97-AF65-F5344CB8AC3E}">
        <p14:creationId xmlns:p14="http://schemas.microsoft.com/office/powerpoint/2010/main" val="282686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189723"/>
            <a:ext cx="9144000" cy="877077"/>
          </a:xfrm>
        </p:spPr>
        <p:txBody>
          <a:bodyPr>
            <a:normAutofit/>
          </a:bodyPr>
          <a:lstStyle/>
          <a:p>
            <a:pPr algn="ctr"/>
            <a:r>
              <a:rPr lang="en-US" sz="3600" dirty="0">
                <a:latin typeface="Times New Roman" panose="02020603050405020304" pitchFamily="18" charset="0"/>
                <a:cs typeface="Times New Roman" panose="02020603050405020304" pitchFamily="18" charset="0"/>
              </a:rPr>
              <a:t>CIP Program Trending </a:t>
            </a:r>
          </a:p>
        </p:txBody>
      </p:sp>
      <p:sp>
        <p:nvSpPr>
          <p:cNvPr id="3" name="Slide Number Placeholder 2"/>
          <p:cNvSpPr>
            <a:spLocks noGrp="1"/>
          </p:cNvSpPr>
          <p:nvPr>
            <p:ph type="sldNum" sz="quarter" idx="12"/>
          </p:nvPr>
        </p:nvSpPr>
        <p:spPr/>
        <p:txBody>
          <a:bodyPr/>
          <a:lstStyle/>
          <a:p>
            <a:fld id="{693B167E-EA96-4147-81DE-549160052C22}" type="slidenum">
              <a:rPr lang="en-US" smtClean="0"/>
              <a:t>6</a:t>
            </a:fld>
            <a:endParaRPr lang="en-US" dirty="0"/>
          </a:p>
        </p:txBody>
      </p:sp>
      <p:pic>
        <p:nvPicPr>
          <p:cNvPr id="4" name="Picture 3">
            <a:extLst>
              <a:ext uri="{FF2B5EF4-FFF2-40B4-BE49-F238E27FC236}">
                <a16:creationId xmlns:a16="http://schemas.microsoft.com/office/drawing/2014/main" id="{198FCE6D-2D50-4E9F-8B14-7DDC1F3B2A8C}"/>
              </a:ext>
            </a:extLst>
          </p:cNvPr>
          <p:cNvPicPr>
            <a:picLocks noChangeAspect="1"/>
          </p:cNvPicPr>
          <p:nvPr/>
        </p:nvPicPr>
        <p:blipFill>
          <a:blip r:embed="rId3"/>
          <a:stretch>
            <a:fillRect/>
          </a:stretch>
        </p:blipFill>
        <p:spPr>
          <a:xfrm>
            <a:off x="0" y="1752600"/>
            <a:ext cx="12188825" cy="4470494"/>
          </a:xfrm>
          <a:prstGeom prst="rect">
            <a:avLst/>
          </a:prstGeom>
        </p:spPr>
      </p:pic>
    </p:spTree>
    <p:extLst>
      <p:ext uri="{BB962C8B-B14F-4D97-AF65-F5344CB8AC3E}">
        <p14:creationId xmlns:p14="http://schemas.microsoft.com/office/powerpoint/2010/main" val="344764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34CC7-93C4-42CF-8F3B-95E1EE12226B}"/>
              </a:ext>
            </a:extLst>
          </p:cNvPr>
          <p:cNvSpPr>
            <a:spLocks noGrp="1"/>
          </p:cNvSpPr>
          <p:nvPr>
            <p:ph type="title"/>
          </p:nvPr>
        </p:nvSpPr>
        <p:spPr>
          <a:xfrm>
            <a:off x="3275012" y="609600"/>
            <a:ext cx="5454618" cy="746761"/>
          </a:xfrm>
        </p:spPr>
        <p:txBody>
          <a:bodyPr/>
          <a:lstStyle/>
          <a:p>
            <a:r>
              <a:rPr lang="en-US" sz="3600" dirty="0">
                <a:latin typeface="Times New Roman" panose="02020603050405020304" pitchFamily="18" charset="0"/>
                <a:cs typeface="Times New Roman" panose="02020603050405020304" pitchFamily="18" charset="0"/>
              </a:rPr>
              <a:t>Senior Services Department</a:t>
            </a:r>
            <a:r>
              <a:rPr lang="en-US" dirty="0"/>
              <a:t> </a:t>
            </a:r>
          </a:p>
        </p:txBody>
      </p:sp>
      <p:sp>
        <p:nvSpPr>
          <p:cNvPr id="3" name="Slide Number Placeholder 2">
            <a:extLst>
              <a:ext uri="{FF2B5EF4-FFF2-40B4-BE49-F238E27FC236}">
                <a16:creationId xmlns:a16="http://schemas.microsoft.com/office/drawing/2014/main" id="{40D8009E-172A-4CAA-B9BE-7931AB688044}"/>
              </a:ext>
            </a:extLst>
          </p:cNvPr>
          <p:cNvSpPr>
            <a:spLocks noGrp="1"/>
          </p:cNvSpPr>
          <p:nvPr>
            <p:ph type="sldNum" sz="quarter" idx="12"/>
          </p:nvPr>
        </p:nvSpPr>
        <p:spPr/>
        <p:txBody>
          <a:bodyPr/>
          <a:lstStyle/>
          <a:p>
            <a:fld id="{693B167E-EA96-4147-81DE-549160052C22}" type="slidenum">
              <a:rPr lang="en-US" smtClean="0"/>
              <a:t>60</a:t>
            </a:fld>
            <a:endParaRPr lang="en-US" dirty="0"/>
          </a:p>
        </p:txBody>
      </p:sp>
      <p:pic>
        <p:nvPicPr>
          <p:cNvPr id="4" name="Picture 3">
            <a:extLst>
              <a:ext uri="{FF2B5EF4-FFF2-40B4-BE49-F238E27FC236}">
                <a16:creationId xmlns:a16="http://schemas.microsoft.com/office/drawing/2014/main" id="{F88FF485-9E68-4E63-9494-ADA1B9EBE24B}"/>
              </a:ext>
            </a:extLst>
          </p:cNvPr>
          <p:cNvPicPr>
            <a:picLocks noChangeAspect="1"/>
          </p:cNvPicPr>
          <p:nvPr/>
        </p:nvPicPr>
        <p:blipFill>
          <a:blip r:embed="rId2"/>
          <a:stretch>
            <a:fillRect/>
          </a:stretch>
        </p:blipFill>
        <p:spPr>
          <a:xfrm>
            <a:off x="455612" y="2286000"/>
            <a:ext cx="11590290" cy="2057400"/>
          </a:xfrm>
          <a:prstGeom prst="rect">
            <a:avLst/>
          </a:prstGeom>
        </p:spPr>
      </p:pic>
      <p:sp>
        <p:nvSpPr>
          <p:cNvPr id="5" name="TextBox 4">
            <a:extLst>
              <a:ext uri="{FF2B5EF4-FFF2-40B4-BE49-F238E27FC236}">
                <a16:creationId xmlns:a16="http://schemas.microsoft.com/office/drawing/2014/main" id="{ABAE9DF1-6589-4872-BD48-925BC6275757}"/>
              </a:ext>
            </a:extLst>
          </p:cNvPr>
          <p:cNvSpPr txBox="1"/>
          <p:nvPr/>
        </p:nvSpPr>
        <p:spPr>
          <a:xfrm>
            <a:off x="455612" y="4800600"/>
            <a:ext cx="1058668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Project Cost:  $20,000  Duct Replacement/Removal and Sound Proofing</a:t>
            </a:r>
          </a:p>
        </p:txBody>
      </p:sp>
    </p:spTree>
    <p:extLst>
      <p:ext uri="{BB962C8B-B14F-4D97-AF65-F5344CB8AC3E}">
        <p14:creationId xmlns:p14="http://schemas.microsoft.com/office/powerpoint/2010/main" val="249129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8" y="396874"/>
            <a:ext cx="12039600" cy="937699"/>
          </a:xfrm>
        </p:spPr>
        <p:txBody>
          <a:bodyPr>
            <a:normAutofit/>
          </a:bodyPr>
          <a:lstStyle/>
          <a:p>
            <a:pPr algn="ctr"/>
            <a:r>
              <a:rPr lang="en-US" sz="3600" dirty="0">
                <a:latin typeface="Times New Roman" panose="02020603050405020304" pitchFamily="18" charset="0"/>
                <a:cs typeface="Times New Roman" panose="02020603050405020304" pitchFamily="18" charset="0"/>
              </a:rPr>
              <a:t>Senior Services Department </a:t>
            </a:r>
            <a:br>
              <a:rPr lang="en-US"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Duct Replacement/Removal and Sound Proofing </a:t>
            </a:r>
          </a:p>
        </p:txBody>
      </p:sp>
      <p:sp>
        <p:nvSpPr>
          <p:cNvPr id="3" name="Slide Number Placeholder 2"/>
          <p:cNvSpPr>
            <a:spLocks noGrp="1"/>
          </p:cNvSpPr>
          <p:nvPr>
            <p:ph type="sldNum" sz="quarter" idx="12"/>
          </p:nvPr>
        </p:nvSpPr>
        <p:spPr/>
        <p:txBody>
          <a:bodyPr/>
          <a:lstStyle/>
          <a:p>
            <a:fld id="{693B167E-EA96-4147-81DE-549160052C22}" type="slidenum">
              <a:rPr lang="en-US" smtClean="0"/>
              <a:t>61</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5156" y="1905001"/>
            <a:ext cx="9576057" cy="4191000"/>
          </a:xfrm>
          <a:prstGeom prst="rect">
            <a:avLst/>
          </a:prstGeom>
        </p:spPr>
      </p:pic>
    </p:spTree>
    <p:extLst>
      <p:ext uri="{BB962C8B-B14F-4D97-AF65-F5344CB8AC3E}">
        <p14:creationId xmlns:p14="http://schemas.microsoft.com/office/powerpoint/2010/main" val="5865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508E8-7750-45AA-A590-AF99F3D80395}"/>
              </a:ext>
            </a:extLst>
          </p:cNvPr>
          <p:cNvSpPr>
            <a:spLocks noGrp="1"/>
          </p:cNvSpPr>
          <p:nvPr>
            <p:ph type="title"/>
          </p:nvPr>
        </p:nvSpPr>
        <p:spPr>
          <a:xfrm>
            <a:off x="2665412" y="228600"/>
            <a:ext cx="10055781" cy="822961"/>
          </a:xfrm>
        </p:spPr>
        <p:txBody>
          <a:bodyPr>
            <a:normAutofit/>
          </a:bodyPr>
          <a:lstStyle/>
          <a:p>
            <a:r>
              <a:rPr lang="en-US" sz="3600" dirty="0">
                <a:latin typeface="Times New Roman" panose="02020603050405020304" pitchFamily="18" charset="0"/>
                <a:cs typeface="Times New Roman" panose="02020603050405020304" pitchFamily="18" charset="0"/>
              </a:rPr>
              <a:t>Debt Supported Long-term Projects </a:t>
            </a:r>
          </a:p>
        </p:txBody>
      </p:sp>
      <p:sp>
        <p:nvSpPr>
          <p:cNvPr id="3" name="Slide Number Placeholder 2">
            <a:extLst>
              <a:ext uri="{FF2B5EF4-FFF2-40B4-BE49-F238E27FC236}">
                <a16:creationId xmlns:a16="http://schemas.microsoft.com/office/drawing/2014/main" id="{102993E2-6050-4271-80E9-88CD801CBD01}"/>
              </a:ext>
            </a:extLst>
          </p:cNvPr>
          <p:cNvSpPr>
            <a:spLocks noGrp="1"/>
          </p:cNvSpPr>
          <p:nvPr>
            <p:ph type="sldNum" sz="quarter" idx="12"/>
          </p:nvPr>
        </p:nvSpPr>
        <p:spPr/>
        <p:txBody>
          <a:bodyPr/>
          <a:lstStyle/>
          <a:p>
            <a:fld id="{693B167E-EA96-4147-81DE-549160052C22}" type="slidenum">
              <a:rPr lang="en-US" smtClean="0"/>
              <a:t>62</a:t>
            </a:fld>
            <a:endParaRPr lang="en-US" dirty="0"/>
          </a:p>
        </p:txBody>
      </p:sp>
      <p:sp>
        <p:nvSpPr>
          <p:cNvPr id="4" name="TextBox 3">
            <a:extLst>
              <a:ext uri="{FF2B5EF4-FFF2-40B4-BE49-F238E27FC236}">
                <a16:creationId xmlns:a16="http://schemas.microsoft.com/office/drawing/2014/main" id="{E0815A18-4471-4293-A5BF-BDEA35CFEBE9}"/>
              </a:ext>
            </a:extLst>
          </p:cNvPr>
          <p:cNvSpPr txBox="1"/>
          <p:nvPr/>
        </p:nvSpPr>
        <p:spPr>
          <a:xfrm>
            <a:off x="455612" y="1905000"/>
            <a:ext cx="9982220" cy="3477875"/>
          </a:xfrm>
          <a:prstGeom prst="rect">
            <a:avLst/>
          </a:prstGeom>
          <a:noFill/>
        </p:spPr>
        <p:txBody>
          <a:bodyPr wrap="none" rtlCol="0">
            <a:spAutoFit/>
          </a:bodyPr>
          <a:lstStyle/>
          <a:p>
            <a:pPr marL="342900" indent="-342900">
              <a:buAutoNum type="arabicParenR"/>
            </a:pPr>
            <a:r>
              <a:rPr lang="en-US" sz="3600" dirty="0">
                <a:latin typeface="Times New Roman" panose="02020603050405020304" pitchFamily="18" charset="0"/>
                <a:cs typeface="Times New Roman" panose="02020603050405020304" pitchFamily="18" charset="0"/>
              </a:rPr>
              <a:t>School Construction  (Budget Review March 21</a:t>
            </a:r>
            <a:r>
              <a:rPr lang="en-US" sz="3600" baseline="30000" dirty="0">
                <a:latin typeface="Times New Roman" panose="02020603050405020304" pitchFamily="18" charset="0"/>
                <a:cs typeface="Times New Roman" panose="02020603050405020304" pitchFamily="18" charset="0"/>
              </a:rPr>
              <a:t>st</a:t>
            </a:r>
            <a:r>
              <a:rPr lang="en-US" sz="3600" dirty="0">
                <a:latin typeface="Times New Roman" panose="02020603050405020304" pitchFamily="18" charset="0"/>
                <a:cs typeface="Times New Roman" panose="02020603050405020304" pitchFamily="18" charset="0"/>
              </a:rPr>
              <a:t>)</a:t>
            </a:r>
          </a:p>
          <a:p>
            <a:pPr marL="342900" indent="-342900">
              <a:buAutoNum type="arabicParenR"/>
            </a:pPr>
            <a:endParaRPr lang="en-US" sz="1000" dirty="0">
              <a:latin typeface="Times New Roman" panose="02020603050405020304" pitchFamily="18" charset="0"/>
              <a:cs typeface="Times New Roman" panose="02020603050405020304" pitchFamily="18" charset="0"/>
            </a:endParaRPr>
          </a:p>
          <a:p>
            <a:pPr marL="342900" indent="-342900">
              <a:buAutoNum type="arabicParenR"/>
            </a:pPr>
            <a:r>
              <a:rPr lang="en-US" sz="3600" dirty="0">
                <a:latin typeface="Times New Roman" panose="02020603050405020304" pitchFamily="18" charset="0"/>
                <a:cs typeface="Times New Roman" panose="02020603050405020304" pitchFamily="18" charset="0"/>
              </a:rPr>
              <a:t>Golf Course Clubhouse (Issuance in 2019) </a:t>
            </a:r>
          </a:p>
          <a:p>
            <a:pPr marL="342900" indent="-342900">
              <a:buAutoNum type="arabicParenR"/>
            </a:pPr>
            <a:endParaRPr lang="en-US" sz="1000" dirty="0">
              <a:latin typeface="Times New Roman" panose="02020603050405020304" pitchFamily="18" charset="0"/>
              <a:cs typeface="Times New Roman" panose="02020603050405020304" pitchFamily="18" charset="0"/>
            </a:endParaRPr>
          </a:p>
          <a:p>
            <a:pPr marL="342900" indent="-342900">
              <a:buAutoNum type="arabicParenR"/>
            </a:pPr>
            <a:r>
              <a:rPr lang="en-US" sz="3600" dirty="0">
                <a:latin typeface="Times New Roman" panose="02020603050405020304" pitchFamily="18" charset="0"/>
                <a:cs typeface="Times New Roman" panose="02020603050405020304" pitchFamily="18" charset="0"/>
              </a:rPr>
              <a:t>Library Rehabilitation (Authorized, Not Issued)</a:t>
            </a:r>
          </a:p>
          <a:p>
            <a:pPr marL="342900" indent="-342900">
              <a:buAutoNum type="arabicParenR"/>
            </a:pPr>
            <a:endParaRPr lang="en-US" sz="1000" dirty="0">
              <a:latin typeface="Times New Roman" panose="02020603050405020304" pitchFamily="18" charset="0"/>
              <a:cs typeface="Times New Roman" panose="02020603050405020304" pitchFamily="18" charset="0"/>
            </a:endParaRPr>
          </a:p>
          <a:p>
            <a:pPr marL="342900" indent="-342900">
              <a:buAutoNum type="arabicParenR"/>
            </a:pPr>
            <a:r>
              <a:rPr lang="en-US" sz="3600" dirty="0">
                <a:latin typeface="Times New Roman" panose="02020603050405020304" pitchFamily="18" charset="0"/>
                <a:cs typeface="Times New Roman" panose="02020603050405020304" pitchFamily="18" charset="0"/>
              </a:rPr>
              <a:t>Equipment Acquisition (Proceed in 2019)</a:t>
            </a:r>
          </a:p>
          <a:p>
            <a:pPr marL="342900" indent="-342900">
              <a:buAutoNum type="arabicParenR"/>
            </a:pPr>
            <a:endParaRPr lang="en-US" sz="1000" dirty="0">
              <a:latin typeface="Times New Roman" panose="02020603050405020304" pitchFamily="18" charset="0"/>
              <a:cs typeface="Times New Roman" panose="02020603050405020304" pitchFamily="18" charset="0"/>
            </a:endParaRPr>
          </a:p>
          <a:p>
            <a:pPr marL="342900" indent="-342900">
              <a:buAutoNum type="arabicParenR"/>
            </a:pPr>
            <a:r>
              <a:rPr lang="en-US" sz="3600" dirty="0">
                <a:latin typeface="Times New Roman" panose="02020603050405020304" pitchFamily="18" charset="0"/>
                <a:cs typeface="Times New Roman" panose="02020603050405020304" pitchFamily="18" charset="0"/>
              </a:rPr>
              <a:t>Municipal Solar Installation (Proceed in 2019)</a:t>
            </a:r>
          </a:p>
        </p:txBody>
      </p:sp>
    </p:spTree>
    <p:extLst>
      <p:ext uri="{BB962C8B-B14F-4D97-AF65-F5344CB8AC3E}">
        <p14:creationId xmlns:p14="http://schemas.microsoft.com/office/powerpoint/2010/main" val="18236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A1AF689-23C6-4118-931D-5B6222D8AD68}"/>
              </a:ext>
            </a:extLst>
          </p:cNvPr>
          <p:cNvGraphicFramePr>
            <a:graphicFrameLocks noChangeAspect="1"/>
          </p:cNvGraphicFramePr>
          <p:nvPr>
            <p:extLst/>
          </p:nvPr>
        </p:nvGraphicFramePr>
        <p:xfrm>
          <a:off x="900311" y="52834"/>
          <a:ext cx="10492085" cy="6788997"/>
        </p:xfrm>
        <a:graphic>
          <a:graphicData uri="http://schemas.openxmlformats.org/presentationml/2006/ole">
            <mc:AlternateContent xmlns:mc="http://schemas.openxmlformats.org/markup-compatibility/2006">
              <mc:Choice xmlns:v="urn:schemas-microsoft-com:vml" Requires="v">
                <p:oleObj spid="_x0000_s1027" name="Acrobat Document" r:id="rId3" imgW="11658370" imgH="7543800" progId="Acrobat.Document.2015">
                  <p:embed/>
                </p:oleObj>
              </mc:Choice>
              <mc:Fallback>
                <p:oleObj name="Acrobat Document" r:id="rId3" imgW="11658370" imgH="7543800" progId="Acrobat.Document.2015">
                  <p:embed/>
                  <p:pic>
                    <p:nvPicPr>
                      <p:cNvPr id="2" name="Object 1">
                        <a:extLst>
                          <a:ext uri="{FF2B5EF4-FFF2-40B4-BE49-F238E27FC236}">
                            <a16:creationId xmlns:a16="http://schemas.microsoft.com/office/drawing/2014/main" id="{BA1AF689-23C6-4118-931D-5B6222D8AD68}"/>
                          </a:ext>
                        </a:extLst>
                      </p:cNvPr>
                      <p:cNvPicPr/>
                      <p:nvPr/>
                    </p:nvPicPr>
                    <p:blipFill>
                      <a:blip r:embed="rId4"/>
                      <a:stretch>
                        <a:fillRect/>
                      </a:stretch>
                    </p:blipFill>
                    <p:spPr>
                      <a:xfrm>
                        <a:off x="900311" y="52834"/>
                        <a:ext cx="10492085" cy="6788997"/>
                      </a:xfrm>
                      <a:prstGeom prst="rect">
                        <a:avLst/>
                      </a:prstGeom>
                    </p:spPr>
                  </p:pic>
                </p:oleObj>
              </mc:Fallback>
            </mc:AlternateContent>
          </a:graphicData>
        </a:graphic>
      </p:graphicFrame>
    </p:spTree>
    <p:extLst>
      <p:ext uri="{BB962C8B-B14F-4D97-AF65-F5344CB8AC3E}">
        <p14:creationId xmlns:p14="http://schemas.microsoft.com/office/powerpoint/2010/main" val="235803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64</a:t>
            </a:fld>
            <a:endParaRPr lang="en-US" dirty="0"/>
          </a:p>
        </p:txBody>
      </p:sp>
      <p:pic>
        <p:nvPicPr>
          <p:cNvPr id="3" name="Picture 2"/>
          <p:cNvPicPr>
            <a:picLocks noChangeAspect="1"/>
          </p:cNvPicPr>
          <p:nvPr/>
        </p:nvPicPr>
        <p:blipFill>
          <a:blip r:embed="rId2"/>
          <a:stretch>
            <a:fillRect/>
          </a:stretch>
        </p:blipFill>
        <p:spPr>
          <a:xfrm>
            <a:off x="1588" y="893"/>
            <a:ext cx="12185651" cy="6386370"/>
          </a:xfrm>
          <a:prstGeom prst="rect">
            <a:avLst/>
          </a:prstGeom>
        </p:spPr>
      </p:pic>
      <p:sp>
        <p:nvSpPr>
          <p:cNvPr id="4" name="Rectangle 3"/>
          <p:cNvSpPr/>
          <p:nvPr/>
        </p:nvSpPr>
        <p:spPr>
          <a:xfrm>
            <a:off x="914161" y="457974"/>
            <a:ext cx="6990351" cy="923090"/>
          </a:xfrm>
          <a:prstGeom prst="rect">
            <a:avLst/>
          </a:prstGeom>
          <a:noFill/>
        </p:spPr>
        <p:txBody>
          <a:bodyPr wrap="none" lIns="91416" tIns="45708" rIns="91416" bIns="45708">
            <a:spAutoFit/>
          </a:bodyPr>
          <a:lstStyle/>
          <a:p>
            <a:pPr algn="ctr"/>
            <a:r>
              <a:rPr lang="en-US" sz="5398" b="1" spc="50" dirty="0">
                <a:ln w="0"/>
                <a:solidFill>
                  <a:schemeClr val="bg2"/>
                </a:solidFill>
                <a:effectLst>
                  <a:innerShdw blurRad="63500" dist="50800" dir="13500000">
                    <a:srgbClr val="000000">
                      <a:alpha val="50000"/>
                    </a:srgbClr>
                  </a:innerShdw>
                </a:effectLst>
              </a:rPr>
              <a:t>Golf Course Clubhouse </a:t>
            </a:r>
          </a:p>
        </p:txBody>
      </p:sp>
      <p:pic>
        <p:nvPicPr>
          <p:cNvPr id="5" name="Picture 4"/>
          <p:cNvPicPr>
            <a:picLocks noChangeAspect="1"/>
          </p:cNvPicPr>
          <p:nvPr/>
        </p:nvPicPr>
        <p:blipFill>
          <a:blip r:embed="rId3"/>
          <a:stretch>
            <a:fillRect/>
          </a:stretch>
        </p:blipFill>
        <p:spPr>
          <a:xfrm>
            <a:off x="1588" y="893"/>
            <a:ext cx="12185651" cy="6386370"/>
          </a:xfrm>
          <a:prstGeom prst="rect">
            <a:avLst/>
          </a:prstGeom>
        </p:spPr>
      </p:pic>
    </p:spTree>
    <p:extLst>
      <p:ext uri="{BB962C8B-B14F-4D97-AF65-F5344CB8AC3E}">
        <p14:creationId xmlns:p14="http://schemas.microsoft.com/office/powerpoint/2010/main" val="125053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65</a:t>
            </a:fld>
            <a:endParaRPr lang="en-US" dirty="0"/>
          </a:p>
        </p:txBody>
      </p:sp>
      <p:pic>
        <p:nvPicPr>
          <p:cNvPr id="3" name="Picture 2"/>
          <p:cNvPicPr>
            <a:picLocks noChangeAspect="1"/>
          </p:cNvPicPr>
          <p:nvPr/>
        </p:nvPicPr>
        <p:blipFill>
          <a:blip r:embed="rId2"/>
          <a:stretch>
            <a:fillRect/>
          </a:stretch>
        </p:blipFill>
        <p:spPr>
          <a:xfrm>
            <a:off x="76180" y="893"/>
            <a:ext cx="12111058" cy="6322953"/>
          </a:xfrm>
          <a:prstGeom prst="rect">
            <a:avLst/>
          </a:prstGeom>
        </p:spPr>
      </p:pic>
    </p:spTree>
    <p:extLst>
      <p:ext uri="{BB962C8B-B14F-4D97-AF65-F5344CB8AC3E}">
        <p14:creationId xmlns:p14="http://schemas.microsoft.com/office/powerpoint/2010/main" val="371537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66</a:t>
            </a:fld>
            <a:endParaRPr lang="en-US" dirty="0"/>
          </a:p>
        </p:txBody>
      </p:sp>
      <p:pic>
        <p:nvPicPr>
          <p:cNvPr id="3" name="Picture 2"/>
          <p:cNvPicPr>
            <a:picLocks noChangeAspect="1"/>
          </p:cNvPicPr>
          <p:nvPr/>
        </p:nvPicPr>
        <p:blipFill>
          <a:blip r:embed="rId2"/>
          <a:stretch>
            <a:fillRect/>
          </a:stretch>
        </p:blipFill>
        <p:spPr>
          <a:xfrm>
            <a:off x="1587" y="893"/>
            <a:ext cx="12185651" cy="6322953"/>
          </a:xfrm>
          <a:prstGeom prst="rect">
            <a:avLst/>
          </a:prstGeom>
        </p:spPr>
      </p:pic>
    </p:spTree>
    <p:extLst>
      <p:ext uri="{BB962C8B-B14F-4D97-AF65-F5344CB8AC3E}">
        <p14:creationId xmlns:p14="http://schemas.microsoft.com/office/powerpoint/2010/main" val="21605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67</a:t>
            </a:fld>
            <a:endParaRPr lang="en-US" dirty="0"/>
          </a:p>
        </p:txBody>
      </p:sp>
      <p:pic>
        <p:nvPicPr>
          <p:cNvPr id="3" name="Picture 2"/>
          <p:cNvPicPr>
            <a:picLocks noChangeAspect="1"/>
          </p:cNvPicPr>
          <p:nvPr/>
        </p:nvPicPr>
        <p:blipFill>
          <a:blip r:embed="rId2"/>
          <a:stretch>
            <a:fillRect/>
          </a:stretch>
        </p:blipFill>
        <p:spPr>
          <a:xfrm>
            <a:off x="1588" y="893"/>
            <a:ext cx="12185651" cy="6322953"/>
          </a:xfrm>
          <a:prstGeom prst="rect">
            <a:avLst/>
          </a:prstGeom>
        </p:spPr>
      </p:pic>
    </p:spTree>
    <p:extLst>
      <p:ext uri="{BB962C8B-B14F-4D97-AF65-F5344CB8AC3E}">
        <p14:creationId xmlns:p14="http://schemas.microsoft.com/office/powerpoint/2010/main" val="359035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F3CBF49-DA5E-40FC-898B-E65D423E535A}"/>
              </a:ext>
            </a:extLst>
          </p:cNvPr>
          <p:cNvGraphicFramePr>
            <a:graphicFrameLocks noGrp="1"/>
          </p:cNvGraphicFramePr>
          <p:nvPr>
            <p:extLst/>
          </p:nvPr>
        </p:nvGraphicFramePr>
        <p:xfrm>
          <a:off x="1783308" y="509464"/>
          <a:ext cx="7687270" cy="5874295"/>
        </p:xfrm>
        <a:graphic>
          <a:graphicData uri="http://schemas.openxmlformats.org/drawingml/2006/table">
            <a:tbl>
              <a:tblPr firstRow="1" firstCol="1" bandRow="1"/>
              <a:tblGrid>
                <a:gridCol w="3841883">
                  <a:extLst>
                    <a:ext uri="{9D8B030D-6E8A-4147-A177-3AD203B41FA5}">
                      <a16:colId xmlns:a16="http://schemas.microsoft.com/office/drawing/2014/main" val="503692241"/>
                    </a:ext>
                  </a:extLst>
                </a:gridCol>
                <a:gridCol w="2339097">
                  <a:extLst>
                    <a:ext uri="{9D8B030D-6E8A-4147-A177-3AD203B41FA5}">
                      <a16:colId xmlns:a16="http://schemas.microsoft.com/office/drawing/2014/main" val="2460855338"/>
                    </a:ext>
                  </a:extLst>
                </a:gridCol>
                <a:gridCol w="1506290">
                  <a:extLst>
                    <a:ext uri="{9D8B030D-6E8A-4147-A177-3AD203B41FA5}">
                      <a16:colId xmlns:a16="http://schemas.microsoft.com/office/drawing/2014/main" val="2723272556"/>
                    </a:ext>
                  </a:extLst>
                </a:gridCol>
              </a:tblGrid>
              <a:tr h="218129">
                <a:tc>
                  <a:txBody>
                    <a:bodyPr/>
                    <a:lstStyle/>
                    <a:p>
                      <a:pPr marL="0" marR="0">
                        <a:lnSpc>
                          <a:spcPct val="107000"/>
                        </a:lnSpc>
                        <a:spcBef>
                          <a:spcPts val="0"/>
                        </a:spcBef>
                        <a:spcAft>
                          <a:spcPts val="0"/>
                        </a:spcAft>
                      </a:pPr>
                      <a:r>
                        <a:rPr lang="en-US" sz="1400" b="1" baseline="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BUILDING</a:t>
                      </a: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SPACES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EXISTING BLDG.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PROPOSED BLDG.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extLst>
                  <a:ext uri="{0D108BD9-81ED-4DB2-BD59-A6C34878D82A}">
                    <a16:rowId xmlns:a16="http://schemas.microsoft.com/office/drawing/2014/main" val="2412684465"/>
                  </a:ext>
                </a:extLst>
              </a:tr>
              <a:tr h="178967">
                <a:tc>
                  <a:txBody>
                    <a:bodyPr/>
                    <a:lstStyle/>
                    <a:p>
                      <a:pPr marL="0" marR="0">
                        <a:lnSpc>
                          <a:spcPct val="107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DIMENSION OF BUILDING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55’ x 90’</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50’ x 65’</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4091317528"/>
                  </a:ext>
                </a:extLst>
              </a:tr>
              <a:tr h="178967">
                <a:tc>
                  <a:txBody>
                    <a:bodyPr/>
                    <a:lstStyle/>
                    <a:p>
                      <a:pPr marL="0" marR="0">
                        <a:lnSpc>
                          <a:spcPct val="107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ROOF OVER GOLF CART STORAGE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N/A</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40’ X 45’</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1700326199"/>
                  </a:ext>
                </a:extLst>
              </a:tr>
              <a:tr h="644865">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First Floor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4,476 sq. ft. </a:t>
                      </a: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(includes club house, storage, office, dirt floor basement areas and un-excavated crawl space)</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2,915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1314475922"/>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First Floor (Golf Course)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2,771 sq. ft. (club house)</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2,915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744397378"/>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First Floor (Dirt Floor Basement – unexcavated)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1,705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N/A</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1271389956"/>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Second Floor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4,476 sq. ft.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3,345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4066678272"/>
                  </a:ext>
                </a:extLst>
              </a:tr>
              <a:tr h="178967">
                <a:tc>
                  <a:txBody>
                    <a:bodyPr/>
                    <a:lstStyle/>
                    <a:p>
                      <a:pPr marL="0" marR="0">
                        <a:lnSpc>
                          <a:spcPct val="107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FIRST FLOOR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2880655961"/>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Bar/Caddyshack</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1,300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1,149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1161784989"/>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Bar Kitchen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140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175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166114000"/>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Toilets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100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278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1879572034"/>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Golf Check In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100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100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2667246244"/>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Golf Desk</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N/A</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53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3793296913"/>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Office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80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92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4084873935"/>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Pro-Shop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N/A</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92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2700272779"/>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Lobby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N/A</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268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4099208296"/>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Circulation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220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550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3316790236"/>
                  </a:ext>
                </a:extLst>
              </a:tr>
              <a:tr h="178967">
                <a:tc>
                  <a:txBody>
                    <a:bodyPr/>
                    <a:lstStyle/>
                    <a:p>
                      <a:pPr marL="228600" marR="0">
                        <a:lnSpc>
                          <a:spcPct val="107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SECOND FLOOR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366759429"/>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Catering Kitchen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N/A</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225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34428680"/>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Mechanical/Electrical Room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192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2260621138"/>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Toilets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155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102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2658671625"/>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Circulation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N/A</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581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621185470"/>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Meeting Rooms/Public Space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4,129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1,149 sq. ft.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890879716"/>
                  </a:ext>
                </a:extLst>
              </a:tr>
              <a:tr h="178967">
                <a:tc>
                  <a:txBody>
                    <a:bodyPr/>
                    <a:lstStyle/>
                    <a:p>
                      <a:pPr marL="0" marR="0">
                        <a:lnSpc>
                          <a:spcPct val="107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2596311052"/>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Basement Mechanical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300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147405535"/>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Basement Storage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2,491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41863959"/>
                  </a:ext>
                </a:extLst>
              </a:tr>
              <a:tr h="178967">
                <a:tc>
                  <a:txBody>
                    <a:bodyPr/>
                    <a:lstStyle/>
                    <a:p>
                      <a:pPr marL="0" marR="0">
                        <a:lnSpc>
                          <a:spcPct val="107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2901641996"/>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Golf Cart Storage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1,300 (under tent)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1,800 (under roof)</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500268619"/>
                  </a:ext>
                </a:extLst>
              </a:tr>
              <a:tr h="178967">
                <a:tc>
                  <a:txBody>
                    <a:bodyPr/>
                    <a:lstStyle/>
                    <a:p>
                      <a:pPr marL="0" marR="0">
                        <a:lnSpc>
                          <a:spcPct val="107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FF5"/>
                    </a:solidFill>
                  </a:tcPr>
                </a:tc>
                <a:extLst>
                  <a:ext uri="{0D108BD9-81ED-4DB2-BD59-A6C34878D82A}">
                    <a16:rowId xmlns:a16="http://schemas.microsoft.com/office/drawing/2014/main" val="933618724"/>
                  </a:ext>
                </a:extLst>
              </a:tr>
              <a:tr h="178967">
                <a:tc>
                  <a:txBody>
                    <a:bodyPr/>
                    <a:lstStyle/>
                    <a:p>
                      <a:pPr marL="342900" marR="0" lvl="0" indent="-342900">
                        <a:lnSpc>
                          <a:spcPct val="107000"/>
                        </a:lnSpc>
                        <a:spcBef>
                          <a:spcPts val="0"/>
                        </a:spcBef>
                        <a:spcAft>
                          <a:spcPts val="0"/>
                        </a:spcAft>
                        <a:buFont typeface="Symbol" panose="05050102010706020507" pitchFamily="18" charset="2"/>
                        <a:buChar char=""/>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Porches/Decks/Terrace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B3CF"/>
                    </a:solidFill>
                  </a:tcPr>
                </a:tc>
                <a:tc>
                  <a:txBody>
                    <a:bodyPr/>
                    <a:lstStyle/>
                    <a:p>
                      <a:pPr marL="0" marR="0" algn="just">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600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tc>
                  <a:txBody>
                    <a:bodyPr/>
                    <a:lstStyle/>
                    <a:p>
                      <a:pPr marL="0" marR="0" algn="just">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2,700 sq. ft.</a:t>
                      </a:r>
                    </a:p>
                  </a:txBody>
                  <a:tcPr marL="46747" marR="467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E0EB"/>
                    </a:solidFill>
                  </a:tcPr>
                </a:tc>
                <a:extLst>
                  <a:ext uri="{0D108BD9-81ED-4DB2-BD59-A6C34878D82A}">
                    <a16:rowId xmlns:a16="http://schemas.microsoft.com/office/drawing/2014/main" val="3820615426"/>
                  </a:ext>
                </a:extLst>
              </a:tr>
            </a:tbl>
          </a:graphicData>
        </a:graphic>
      </p:graphicFrame>
    </p:spTree>
    <p:extLst>
      <p:ext uri="{BB962C8B-B14F-4D97-AF65-F5344CB8AC3E}">
        <p14:creationId xmlns:p14="http://schemas.microsoft.com/office/powerpoint/2010/main" val="80704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38D741A-0AD3-438D-8114-6D6ED449B23B}"/>
              </a:ext>
            </a:extLst>
          </p:cNvPr>
          <p:cNvGraphicFramePr>
            <a:graphicFrameLocks noChangeAspect="1"/>
          </p:cNvGraphicFramePr>
          <p:nvPr>
            <p:extLst/>
          </p:nvPr>
        </p:nvGraphicFramePr>
        <p:xfrm>
          <a:off x="863518" y="67983"/>
          <a:ext cx="10412010" cy="6737183"/>
        </p:xfrm>
        <a:graphic>
          <a:graphicData uri="http://schemas.openxmlformats.org/presentationml/2006/ole">
            <mc:AlternateContent xmlns:mc="http://schemas.openxmlformats.org/markup-compatibility/2006">
              <mc:Choice xmlns:v="urn:schemas-microsoft-com:vml" Requires="v">
                <p:oleObj spid="_x0000_s2051" name="Acrobat Document" r:id="rId3" imgW="11658370" imgH="7543800" progId="Acrobat.Document.2015">
                  <p:embed/>
                </p:oleObj>
              </mc:Choice>
              <mc:Fallback>
                <p:oleObj name="Acrobat Document" r:id="rId3" imgW="11658370" imgH="7543800" progId="Acrobat.Document.2015">
                  <p:embed/>
                  <p:pic>
                    <p:nvPicPr>
                      <p:cNvPr id="2" name="Object 1">
                        <a:extLst>
                          <a:ext uri="{FF2B5EF4-FFF2-40B4-BE49-F238E27FC236}">
                            <a16:creationId xmlns:a16="http://schemas.microsoft.com/office/drawing/2014/main" id="{F38D741A-0AD3-438D-8114-6D6ED449B23B}"/>
                          </a:ext>
                        </a:extLst>
                      </p:cNvPr>
                      <p:cNvPicPr/>
                      <p:nvPr/>
                    </p:nvPicPr>
                    <p:blipFill>
                      <a:blip r:embed="rId4"/>
                      <a:stretch>
                        <a:fillRect/>
                      </a:stretch>
                    </p:blipFill>
                    <p:spPr>
                      <a:xfrm>
                        <a:off x="863518" y="67983"/>
                        <a:ext cx="10412010" cy="6737183"/>
                      </a:xfrm>
                      <a:prstGeom prst="rect">
                        <a:avLst/>
                      </a:prstGeom>
                    </p:spPr>
                  </p:pic>
                </p:oleObj>
              </mc:Fallback>
            </mc:AlternateContent>
          </a:graphicData>
        </a:graphic>
      </p:graphicFrame>
    </p:spTree>
    <p:extLst>
      <p:ext uri="{BB962C8B-B14F-4D97-AF65-F5344CB8AC3E}">
        <p14:creationId xmlns:p14="http://schemas.microsoft.com/office/powerpoint/2010/main" val="31834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3" y="-381000"/>
            <a:ext cx="10055781" cy="1450757"/>
          </a:xfrm>
        </p:spPr>
        <p:txBody>
          <a:bodyPr>
            <a:normAutofit/>
          </a:bodyPr>
          <a:lstStyle/>
          <a:p>
            <a:pPr algn="ctr"/>
            <a:r>
              <a:rPr lang="en-US" sz="4400" dirty="0">
                <a:latin typeface="Times New Roman" panose="02020603050405020304" pitchFamily="18" charset="0"/>
                <a:cs typeface="Times New Roman" panose="02020603050405020304" pitchFamily="18" charset="0"/>
              </a:rPr>
              <a:t>CIP Program Summary </a:t>
            </a:r>
          </a:p>
        </p:txBody>
      </p:sp>
      <p:sp>
        <p:nvSpPr>
          <p:cNvPr id="3" name="Slide Number Placeholder 2"/>
          <p:cNvSpPr>
            <a:spLocks noGrp="1"/>
          </p:cNvSpPr>
          <p:nvPr>
            <p:ph type="sldNum" sz="quarter" idx="12"/>
          </p:nvPr>
        </p:nvSpPr>
        <p:spPr/>
        <p:txBody>
          <a:bodyPr/>
          <a:lstStyle/>
          <a:p>
            <a:fld id="{693B167E-EA96-4147-81DE-549160052C22}" type="slidenum">
              <a:rPr lang="en-US" smtClean="0"/>
              <a:t>7</a:t>
            </a:fld>
            <a:endParaRPr lang="en-US" dirty="0"/>
          </a:p>
        </p:txBody>
      </p:sp>
      <p:pic>
        <p:nvPicPr>
          <p:cNvPr id="4" name="Picture 3">
            <a:extLst>
              <a:ext uri="{FF2B5EF4-FFF2-40B4-BE49-F238E27FC236}">
                <a16:creationId xmlns:a16="http://schemas.microsoft.com/office/drawing/2014/main" id="{916BB2BB-A581-4C19-9A05-5686E4D03A85}"/>
              </a:ext>
            </a:extLst>
          </p:cNvPr>
          <p:cNvPicPr>
            <a:picLocks noChangeAspect="1"/>
          </p:cNvPicPr>
          <p:nvPr/>
        </p:nvPicPr>
        <p:blipFill>
          <a:blip r:embed="rId3"/>
          <a:stretch>
            <a:fillRect/>
          </a:stretch>
        </p:blipFill>
        <p:spPr>
          <a:xfrm>
            <a:off x="-7565" y="1828800"/>
            <a:ext cx="12203953" cy="4191000"/>
          </a:xfrm>
          <a:prstGeom prst="rect">
            <a:avLst/>
          </a:prstGeom>
        </p:spPr>
      </p:pic>
    </p:spTree>
    <p:extLst>
      <p:ext uri="{BB962C8B-B14F-4D97-AF65-F5344CB8AC3E}">
        <p14:creationId xmlns:p14="http://schemas.microsoft.com/office/powerpoint/2010/main" val="343759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ACC5189B-8FD0-4375-B57D-113A02A34A52}"/>
              </a:ext>
            </a:extLst>
          </p:cNvPr>
          <p:cNvGraphicFramePr>
            <a:graphicFrameLocks noChangeAspect="1"/>
          </p:cNvGraphicFramePr>
          <p:nvPr>
            <p:extLst/>
          </p:nvPr>
        </p:nvGraphicFramePr>
        <p:xfrm>
          <a:off x="863519" y="67982"/>
          <a:ext cx="10424994" cy="6745585"/>
        </p:xfrm>
        <a:graphic>
          <a:graphicData uri="http://schemas.openxmlformats.org/presentationml/2006/ole">
            <mc:AlternateContent xmlns:mc="http://schemas.openxmlformats.org/markup-compatibility/2006">
              <mc:Choice xmlns:v="urn:schemas-microsoft-com:vml" Requires="v">
                <p:oleObj spid="_x0000_s3075" name="Acrobat Document" r:id="rId3" imgW="11658370" imgH="7543800" progId="Acrobat.Document.2015">
                  <p:embed/>
                </p:oleObj>
              </mc:Choice>
              <mc:Fallback>
                <p:oleObj name="Acrobat Document" r:id="rId3" imgW="11658370" imgH="7543800" progId="Acrobat.Document.2015">
                  <p:embed/>
                  <p:pic>
                    <p:nvPicPr>
                      <p:cNvPr id="5" name="Object 4">
                        <a:extLst>
                          <a:ext uri="{FF2B5EF4-FFF2-40B4-BE49-F238E27FC236}">
                            <a16:creationId xmlns:a16="http://schemas.microsoft.com/office/drawing/2014/main" id="{ACC5189B-8FD0-4375-B57D-113A02A34A52}"/>
                          </a:ext>
                        </a:extLst>
                      </p:cNvPr>
                      <p:cNvPicPr/>
                      <p:nvPr/>
                    </p:nvPicPr>
                    <p:blipFill>
                      <a:blip r:embed="rId4"/>
                      <a:stretch>
                        <a:fillRect/>
                      </a:stretch>
                    </p:blipFill>
                    <p:spPr>
                      <a:xfrm>
                        <a:off x="863519" y="67982"/>
                        <a:ext cx="10424994" cy="6745585"/>
                      </a:xfrm>
                      <a:prstGeom prst="rect">
                        <a:avLst/>
                      </a:prstGeom>
                    </p:spPr>
                  </p:pic>
                </p:oleObj>
              </mc:Fallback>
            </mc:AlternateContent>
          </a:graphicData>
        </a:graphic>
      </p:graphicFrame>
    </p:spTree>
    <p:extLst>
      <p:ext uri="{BB962C8B-B14F-4D97-AF65-F5344CB8AC3E}">
        <p14:creationId xmlns:p14="http://schemas.microsoft.com/office/powerpoint/2010/main" val="273505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0A5FEFC-6AF9-4D41-8A1F-55AD573492F3}"/>
              </a:ext>
            </a:extLst>
          </p:cNvPr>
          <p:cNvGraphicFramePr>
            <a:graphicFrameLocks noChangeAspect="1"/>
          </p:cNvGraphicFramePr>
          <p:nvPr>
            <p:extLst/>
          </p:nvPr>
        </p:nvGraphicFramePr>
        <p:xfrm>
          <a:off x="863519" y="67982"/>
          <a:ext cx="10424994" cy="6745585"/>
        </p:xfrm>
        <a:graphic>
          <a:graphicData uri="http://schemas.openxmlformats.org/presentationml/2006/ole">
            <mc:AlternateContent xmlns:mc="http://schemas.openxmlformats.org/markup-compatibility/2006">
              <mc:Choice xmlns:v="urn:schemas-microsoft-com:vml" Requires="v">
                <p:oleObj spid="_x0000_s4099" name="Acrobat Document" r:id="rId3" imgW="11658370" imgH="7543800" progId="Acrobat.Document.2015">
                  <p:embed/>
                </p:oleObj>
              </mc:Choice>
              <mc:Fallback>
                <p:oleObj name="Acrobat Document" r:id="rId3" imgW="11658370" imgH="7543800" progId="Acrobat.Document.2015">
                  <p:embed/>
                  <p:pic>
                    <p:nvPicPr>
                      <p:cNvPr id="2" name="Object 1">
                        <a:extLst>
                          <a:ext uri="{FF2B5EF4-FFF2-40B4-BE49-F238E27FC236}">
                            <a16:creationId xmlns:a16="http://schemas.microsoft.com/office/drawing/2014/main" id="{10A5FEFC-6AF9-4D41-8A1F-55AD573492F3}"/>
                          </a:ext>
                        </a:extLst>
                      </p:cNvPr>
                      <p:cNvPicPr/>
                      <p:nvPr/>
                    </p:nvPicPr>
                    <p:blipFill>
                      <a:blip r:embed="rId4"/>
                      <a:stretch>
                        <a:fillRect/>
                      </a:stretch>
                    </p:blipFill>
                    <p:spPr>
                      <a:xfrm>
                        <a:off x="863519" y="67982"/>
                        <a:ext cx="10424994" cy="6745585"/>
                      </a:xfrm>
                      <a:prstGeom prst="rect">
                        <a:avLst/>
                      </a:prstGeom>
                    </p:spPr>
                  </p:pic>
                </p:oleObj>
              </mc:Fallback>
            </mc:AlternateContent>
          </a:graphicData>
        </a:graphic>
      </p:graphicFrame>
    </p:spTree>
    <p:extLst>
      <p:ext uri="{BB962C8B-B14F-4D97-AF65-F5344CB8AC3E}">
        <p14:creationId xmlns:p14="http://schemas.microsoft.com/office/powerpoint/2010/main" val="233992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2CF6076-F7F0-4481-A474-EFA9E08C3A2D}"/>
              </a:ext>
            </a:extLst>
          </p:cNvPr>
          <p:cNvGraphicFramePr>
            <a:graphicFrameLocks noChangeAspect="1"/>
          </p:cNvGraphicFramePr>
          <p:nvPr>
            <p:extLst/>
          </p:nvPr>
        </p:nvGraphicFramePr>
        <p:xfrm>
          <a:off x="863519" y="67982"/>
          <a:ext cx="10424994" cy="6745585"/>
        </p:xfrm>
        <a:graphic>
          <a:graphicData uri="http://schemas.openxmlformats.org/presentationml/2006/ole">
            <mc:AlternateContent xmlns:mc="http://schemas.openxmlformats.org/markup-compatibility/2006">
              <mc:Choice xmlns:v="urn:schemas-microsoft-com:vml" Requires="v">
                <p:oleObj spid="_x0000_s5123" name="Acrobat Document" r:id="rId3" imgW="11658370" imgH="7543800" progId="Acrobat.Document.2015">
                  <p:embed/>
                </p:oleObj>
              </mc:Choice>
              <mc:Fallback>
                <p:oleObj name="Acrobat Document" r:id="rId3" imgW="11658370" imgH="7543800" progId="Acrobat.Document.2015">
                  <p:embed/>
                  <p:pic>
                    <p:nvPicPr>
                      <p:cNvPr id="2" name="Object 1">
                        <a:extLst>
                          <a:ext uri="{FF2B5EF4-FFF2-40B4-BE49-F238E27FC236}">
                            <a16:creationId xmlns:a16="http://schemas.microsoft.com/office/drawing/2014/main" id="{12CF6076-F7F0-4481-A474-EFA9E08C3A2D}"/>
                          </a:ext>
                        </a:extLst>
                      </p:cNvPr>
                      <p:cNvPicPr/>
                      <p:nvPr/>
                    </p:nvPicPr>
                    <p:blipFill>
                      <a:blip r:embed="rId4"/>
                      <a:stretch>
                        <a:fillRect/>
                      </a:stretch>
                    </p:blipFill>
                    <p:spPr>
                      <a:xfrm>
                        <a:off x="863519" y="67982"/>
                        <a:ext cx="10424994" cy="6745585"/>
                      </a:xfrm>
                      <a:prstGeom prst="rect">
                        <a:avLst/>
                      </a:prstGeom>
                    </p:spPr>
                  </p:pic>
                </p:oleObj>
              </mc:Fallback>
            </mc:AlternateContent>
          </a:graphicData>
        </a:graphic>
      </p:graphicFrame>
    </p:spTree>
    <p:extLst>
      <p:ext uri="{BB962C8B-B14F-4D97-AF65-F5344CB8AC3E}">
        <p14:creationId xmlns:p14="http://schemas.microsoft.com/office/powerpoint/2010/main" val="212465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A646792-98E0-4D16-A0FB-0004642B63EA}"/>
              </a:ext>
            </a:extLst>
          </p:cNvPr>
          <p:cNvGraphicFramePr>
            <a:graphicFrameLocks noChangeAspect="1"/>
          </p:cNvGraphicFramePr>
          <p:nvPr>
            <p:extLst/>
          </p:nvPr>
        </p:nvGraphicFramePr>
        <p:xfrm>
          <a:off x="863519" y="67983"/>
          <a:ext cx="10492282" cy="6789124"/>
        </p:xfrm>
        <a:graphic>
          <a:graphicData uri="http://schemas.openxmlformats.org/presentationml/2006/ole">
            <mc:AlternateContent xmlns:mc="http://schemas.openxmlformats.org/markup-compatibility/2006">
              <mc:Choice xmlns:v="urn:schemas-microsoft-com:vml" Requires="v">
                <p:oleObj spid="_x0000_s6147" name="Acrobat Document" r:id="rId3" imgW="11658370" imgH="7543800" progId="Acrobat.Document.2015">
                  <p:embed/>
                </p:oleObj>
              </mc:Choice>
              <mc:Fallback>
                <p:oleObj name="Acrobat Document" r:id="rId3" imgW="11658370" imgH="7543800" progId="Acrobat.Document.2015">
                  <p:embed/>
                  <p:pic>
                    <p:nvPicPr>
                      <p:cNvPr id="2" name="Object 1">
                        <a:extLst>
                          <a:ext uri="{FF2B5EF4-FFF2-40B4-BE49-F238E27FC236}">
                            <a16:creationId xmlns:a16="http://schemas.microsoft.com/office/drawing/2014/main" id="{4A646792-98E0-4D16-A0FB-0004642B63EA}"/>
                          </a:ext>
                        </a:extLst>
                      </p:cNvPr>
                      <p:cNvPicPr/>
                      <p:nvPr/>
                    </p:nvPicPr>
                    <p:blipFill>
                      <a:blip r:embed="rId4"/>
                      <a:stretch>
                        <a:fillRect/>
                      </a:stretch>
                    </p:blipFill>
                    <p:spPr>
                      <a:xfrm>
                        <a:off x="863519" y="67983"/>
                        <a:ext cx="10492282" cy="6789124"/>
                      </a:xfrm>
                      <a:prstGeom prst="rect">
                        <a:avLst/>
                      </a:prstGeom>
                    </p:spPr>
                  </p:pic>
                </p:oleObj>
              </mc:Fallback>
            </mc:AlternateContent>
          </a:graphicData>
        </a:graphic>
      </p:graphicFrame>
    </p:spTree>
    <p:extLst>
      <p:ext uri="{BB962C8B-B14F-4D97-AF65-F5344CB8AC3E}">
        <p14:creationId xmlns:p14="http://schemas.microsoft.com/office/powerpoint/2010/main" val="374289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C165FBC-70BE-4031-8E1A-AF333F19E8B1}"/>
              </a:ext>
            </a:extLst>
          </p:cNvPr>
          <p:cNvGraphicFramePr>
            <a:graphicFrameLocks noChangeAspect="1"/>
          </p:cNvGraphicFramePr>
          <p:nvPr>
            <p:extLst/>
          </p:nvPr>
        </p:nvGraphicFramePr>
        <p:xfrm>
          <a:off x="863519" y="67982"/>
          <a:ext cx="10424994" cy="6745585"/>
        </p:xfrm>
        <a:graphic>
          <a:graphicData uri="http://schemas.openxmlformats.org/presentationml/2006/ole">
            <mc:AlternateContent xmlns:mc="http://schemas.openxmlformats.org/markup-compatibility/2006">
              <mc:Choice xmlns:v="urn:schemas-microsoft-com:vml" Requires="v">
                <p:oleObj spid="_x0000_s7171" name="Acrobat Document" r:id="rId3" imgW="11658370" imgH="7543800" progId="Acrobat.Document.2015">
                  <p:embed/>
                </p:oleObj>
              </mc:Choice>
              <mc:Fallback>
                <p:oleObj name="Acrobat Document" r:id="rId3" imgW="11658370" imgH="7543800" progId="Acrobat.Document.2015">
                  <p:embed/>
                  <p:pic>
                    <p:nvPicPr>
                      <p:cNvPr id="2" name="Object 1">
                        <a:extLst>
                          <a:ext uri="{FF2B5EF4-FFF2-40B4-BE49-F238E27FC236}">
                            <a16:creationId xmlns:a16="http://schemas.microsoft.com/office/drawing/2014/main" id="{8C165FBC-70BE-4031-8E1A-AF333F19E8B1}"/>
                          </a:ext>
                        </a:extLst>
                      </p:cNvPr>
                      <p:cNvPicPr/>
                      <p:nvPr/>
                    </p:nvPicPr>
                    <p:blipFill>
                      <a:blip r:embed="rId4"/>
                      <a:stretch>
                        <a:fillRect/>
                      </a:stretch>
                    </p:blipFill>
                    <p:spPr>
                      <a:xfrm>
                        <a:off x="863519" y="67982"/>
                        <a:ext cx="10424994" cy="6745585"/>
                      </a:xfrm>
                      <a:prstGeom prst="rect">
                        <a:avLst/>
                      </a:prstGeom>
                    </p:spPr>
                  </p:pic>
                </p:oleObj>
              </mc:Fallback>
            </mc:AlternateContent>
          </a:graphicData>
        </a:graphic>
      </p:graphicFrame>
    </p:spTree>
    <p:extLst>
      <p:ext uri="{BB962C8B-B14F-4D97-AF65-F5344CB8AC3E}">
        <p14:creationId xmlns:p14="http://schemas.microsoft.com/office/powerpoint/2010/main" val="135480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17ADB49-22F5-4F9E-95CA-A887688FB08A}"/>
              </a:ext>
            </a:extLst>
          </p:cNvPr>
          <p:cNvGraphicFramePr>
            <a:graphicFrameLocks noChangeAspect="1"/>
          </p:cNvGraphicFramePr>
          <p:nvPr>
            <p:extLst/>
          </p:nvPr>
        </p:nvGraphicFramePr>
        <p:xfrm>
          <a:off x="863519" y="67982"/>
          <a:ext cx="10424994" cy="6745585"/>
        </p:xfrm>
        <a:graphic>
          <a:graphicData uri="http://schemas.openxmlformats.org/presentationml/2006/ole">
            <mc:AlternateContent xmlns:mc="http://schemas.openxmlformats.org/markup-compatibility/2006">
              <mc:Choice xmlns:v="urn:schemas-microsoft-com:vml" Requires="v">
                <p:oleObj spid="_x0000_s8195" name="Acrobat Document" r:id="rId3" imgW="11658370" imgH="7543800" progId="Acrobat.Document.2015">
                  <p:embed/>
                </p:oleObj>
              </mc:Choice>
              <mc:Fallback>
                <p:oleObj name="Acrobat Document" r:id="rId3" imgW="11658370" imgH="7543800" progId="Acrobat.Document.2015">
                  <p:embed/>
                  <p:pic>
                    <p:nvPicPr>
                      <p:cNvPr id="2" name="Object 1">
                        <a:extLst>
                          <a:ext uri="{FF2B5EF4-FFF2-40B4-BE49-F238E27FC236}">
                            <a16:creationId xmlns:a16="http://schemas.microsoft.com/office/drawing/2014/main" id="{817ADB49-22F5-4F9E-95CA-A887688FB08A}"/>
                          </a:ext>
                        </a:extLst>
                      </p:cNvPr>
                      <p:cNvPicPr/>
                      <p:nvPr/>
                    </p:nvPicPr>
                    <p:blipFill>
                      <a:blip r:embed="rId4"/>
                      <a:stretch>
                        <a:fillRect/>
                      </a:stretch>
                    </p:blipFill>
                    <p:spPr>
                      <a:xfrm>
                        <a:off x="863519" y="67982"/>
                        <a:ext cx="10424994" cy="6745585"/>
                      </a:xfrm>
                      <a:prstGeom prst="rect">
                        <a:avLst/>
                      </a:prstGeom>
                    </p:spPr>
                  </p:pic>
                </p:oleObj>
              </mc:Fallback>
            </mc:AlternateContent>
          </a:graphicData>
        </a:graphic>
      </p:graphicFrame>
    </p:spTree>
    <p:extLst>
      <p:ext uri="{BB962C8B-B14F-4D97-AF65-F5344CB8AC3E}">
        <p14:creationId xmlns:p14="http://schemas.microsoft.com/office/powerpoint/2010/main" val="395261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AE36C0-3DC5-4C67-8A68-9F3DCC00A49A}"/>
              </a:ext>
            </a:extLst>
          </p:cNvPr>
          <p:cNvSpPr>
            <a:spLocks noGrp="1"/>
          </p:cNvSpPr>
          <p:nvPr>
            <p:ph type="sldNum" sz="quarter" idx="12"/>
          </p:nvPr>
        </p:nvSpPr>
        <p:spPr/>
        <p:txBody>
          <a:bodyPr/>
          <a:lstStyle/>
          <a:p>
            <a:fld id="{693B167E-EA96-4147-81DE-549160052C22}" type="slidenum">
              <a:rPr lang="en-US" smtClean="0"/>
              <a:t>76</a:t>
            </a:fld>
            <a:endParaRPr lang="en-US" dirty="0"/>
          </a:p>
        </p:txBody>
      </p:sp>
      <p:pic>
        <p:nvPicPr>
          <p:cNvPr id="5" name="Picture 4">
            <a:extLst>
              <a:ext uri="{FF2B5EF4-FFF2-40B4-BE49-F238E27FC236}">
                <a16:creationId xmlns:a16="http://schemas.microsoft.com/office/drawing/2014/main" id="{0DBCA8D3-F381-4C4E-9587-064BB4A5C281}"/>
              </a:ext>
            </a:extLst>
          </p:cNvPr>
          <p:cNvPicPr>
            <a:picLocks noChangeAspect="1"/>
          </p:cNvPicPr>
          <p:nvPr/>
        </p:nvPicPr>
        <p:blipFill>
          <a:blip r:embed="rId2"/>
          <a:stretch>
            <a:fillRect/>
          </a:stretch>
        </p:blipFill>
        <p:spPr>
          <a:xfrm>
            <a:off x="2513945" y="847513"/>
            <a:ext cx="7237115" cy="5404839"/>
          </a:xfrm>
          <a:prstGeom prst="rect">
            <a:avLst/>
          </a:prstGeom>
        </p:spPr>
      </p:pic>
      <p:sp>
        <p:nvSpPr>
          <p:cNvPr id="6" name="TextBox 5">
            <a:extLst>
              <a:ext uri="{FF2B5EF4-FFF2-40B4-BE49-F238E27FC236}">
                <a16:creationId xmlns:a16="http://schemas.microsoft.com/office/drawing/2014/main" id="{E811A504-9921-485F-BAA4-23E4259C89BC}"/>
              </a:ext>
            </a:extLst>
          </p:cNvPr>
          <p:cNvSpPr txBox="1"/>
          <p:nvPr/>
        </p:nvSpPr>
        <p:spPr>
          <a:xfrm>
            <a:off x="4037549" y="77074"/>
            <a:ext cx="4357494" cy="584623"/>
          </a:xfrm>
          <a:prstGeom prst="rect">
            <a:avLst/>
          </a:prstGeom>
          <a:noFill/>
        </p:spPr>
        <p:txBody>
          <a:bodyPr wrap="none" rtlCol="0">
            <a:spAutoFit/>
          </a:bodyPr>
          <a:lstStyle/>
          <a:p>
            <a:r>
              <a:rPr lang="en-US" sz="3199" dirty="0">
                <a:latin typeface="Times New Roman" panose="02020603050405020304" pitchFamily="18" charset="0"/>
                <a:cs typeface="Times New Roman" panose="02020603050405020304" pitchFamily="18" charset="0"/>
              </a:rPr>
              <a:t>20 – Year Debt Schedule </a:t>
            </a:r>
          </a:p>
        </p:txBody>
      </p:sp>
    </p:spTree>
    <p:extLst>
      <p:ext uri="{BB962C8B-B14F-4D97-AF65-F5344CB8AC3E}">
        <p14:creationId xmlns:p14="http://schemas.microsoft.com/office/powerpoint/2010/main" val="69461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5538C0-99F2-46C4-8DBF-0AF89AD5FC28}"/>
              </a:ext>
            </a:extLst>
          </p:cNvPr>
          <p:cNvSpPr>
            <a:spLocks noGrp="1"/>
          </p:cNvSpPr>
          <p:nvPr>
            <p:ph type="sldNum" sz="quarter" idx="12"/>
          </p:nvPr>
        </p:nvSpPr>
        <p:spPr/>
        <p:txBody>
          <a:bodyPr/>
          <a:lstStyle/>
          <a:p>
            <a:fld id="{693B167E-EA96-4147-81DE-549160052C22}" type="slidenum">
              <a:rPr lang="en-US" smtClean="0"/>
              <a:t>77</a:t>
            </a:fld>
            <a:endParaRPr lang="en-US" dirty="0"/>
          </a:p>
        </p:txBody>
      </p:sp>
      <p:sp>
        <p:nvSpPr>
          <p:cNvPr id="3" name="TextBox 2">
            <a:extLst>
              <a:ext uri="{FF2B5EF4-FFF2-40B4-BE49-F238E27FC236}">
                <a16:creationId xmlns:a16="http://schemas.microsoft.com/office/drawing/2014/main" id="{6DF6C005-B826-40ED-B0E8-7F1E41298DC7}"/>
              </a:ext>
            </a:extLst>
          </p:cNvPr>
          <p:cNvSpPr txBox="1"/>
          <p:nvPr/>
        </p:nvSpPr>
        <p:spPr>
          <a:xfrm>
            <a:off x="531812" y="304800"/>
            <a:ext cx="6673622"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Equipment Replacement Program  </a:t>
            </a:r>
          </a:p>
        </p:txBody>
      </p:sp>
      <p:pic>
        <p:nvPicPr>
          <p:cNvPr id="4" name="Picture 3">
            <a:extLst>
              <a:ext uri="{FF2B5EF4-FFF2-40B4-BE49-F238E27FC236}">
                <a16:creationId xmlns:a16="http://schemas.microsoft.com/office/drawing/2014/main" id="{33C65A9B-9A3C-467F-88AA-299C0D73D8BB}"/>
              </a:ext>
            </a:extLst>
          </p:cNvPr>
          <p:cNvPicPr>
            <a:picLocks noChangeAspect="1"/>
          </p:cNvPicPr>
          <p:nvPr/>
        </p:nvPicPr>
        <p:blipFill>
          <a:blip r:embed="rId2"/>
          <a:stretch>
            <a:fillRect/>
          </a:stretch>
        </p:blipFill>
        <p:spPr>
          <a:xfrm>
            <a:off x="1370012" y="979706"/>
            <a:ext cx="9296400" cy="5268694"/>
          </a:xfrm>
          <a:prstGeom prst="rect">
            <a:avLst/>
          </a:prstGeom>
        </p:spPr>
      </p:pic>
    </p:spTree>
    <p:extLst>
      <p:ext uri="{BB962C8B-B14F-4D97-AF65-F5344CB8AC3E}">
        <p14:creationId xmlns:p14="http://schemas.microsoft.com/office/powerpoint/2010/main" val="362027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7FCAEB-A041-4C04-A136-3D5913090A68}"/>
              </a:ext>
            </a:extLst>
          </p:cNvPr>
          <p:cNvSpPr>
            <a:spLocks noGrp="1"/>
          </p:cNvSpPr>
          <p:nvPr>
            <p:ph type="sldNum" sz="quarter" idx="12"/>
          </p:nvPr>
        </p:nvSpPr>
        <p:spPr/>
        <p:txBody>
          <a:bodyPr/>
          <a:lstStyle/>
          <a:p>
            <a:fld id="{693B167E-EA96-4147-81DE-549160052C22}" type="slidenum">
              <a:rPr lang="en-US" smtClean="0"/>
              <a:t>78</a:t>
            </a:fld>
            <a:endParaRPr lang="en-US" dirty="0"/>
          </a:p>
        </p:txBody>
      </p:sp>
      <p:pic>
        <p:nvPicPr>
          <p:cNvPr id="3" name="Picture 2">
            <a:extLst>
              <a:ext uri="{FF2B5EF4-FFF2-40B4-BE49-F238E27FC236}">
                <a16:creationId xmlns:a16="http://schemas.microsoft.com/office/drawing/2014/main" id="{9F2E3479-B676-4C07-823E-C22D978E64C9}"/>
              </a:ext>
            </a:extLst>
          </p:cNvPr>
          <p:cNvPicPr>
            <a:picLocks noChangeAspect="1"/>
          </p:cNvPicPr>
          <p:nvPr/>
        </p:nvPicPr>
        <p:blipFill>
          <a:blip r:embed="rId2"/>
          <a:stretch>
            <a:fillRect/>
          </a:stretch>
        </p:blipFill>
        <p:spPr>
          <a:xfrm>
            <a:off x="6551612" y="2741220"/>
            <a:ext cx="5562600" cy="3543300"/>
          </a:xfrm>
          <a:prstGeom prst="rect">
            <a:avLst/>
          </a:prstGeom>
        </p:spPr>
      </p:pic>
      <p:sp>
        <p:nvSpPr>
          <p:cNvPr id="4" name="Rectangle 3">
            <a:extLst>
              <a:ext uri="{FF2B5EF4-FFF2-40B4-BE49-F238E27FC236}">
                <a16:creationId xmlns:a16="http://schemas.microsoft.com/office/drawing/2014/main" id="{61936D8B-DBE5-468E-B504-F75AB6D5F8C4}"/>
              </a:ext>
            </a:extLst>
          </p:cNvPr>
          <p:cNvSpPr/>
          <p:nvPr/>
        </p:nvSpPr>
        <p:spPr>
          <a:xfrm>
            <a:off x="319614" y="990600"/>
            <a:ext cx="5164138" cy="4401205"/>
          </a:xfrm>
          <a:prstGeom prst="rect">
            <a:avLst/>
          </a:prstGeom>
        </p:spPr>
        <p:txBody>
          <a:bodyPr wrap="square">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1998 GMC 6500 Bucket Truck </a:t>
            </a:r>
          </a:p>
          <a:p>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113,455 miles,</a:t>
            </a:r>
          </a:p>
          <a:p>
            <a:pPr marL="342900" indent="-3429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Failed safety inspection needs $20,000 in repairs;</a:t>
            </a:r>
          </a:p>
          <a:p>
            <a:pPr marL="342900" indent="-3429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Using Contracting Service;</a:t>
            </a:r>
          </a:p>
          <a:p>
            <a:pPr marL="342900" indent="-3429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FY19 Expenditures at $22,589  $7,589 over budget;</a:t>
            </a:r>
          </a:p>
          <a:p>
            <a:pPr marL="342900" indent="-3429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$2,000 charge per day for a crew to do work in Jamestown.</a:t>
            </a:r>
          </a:p>
        </p:txBody>
      </p:sp>
      <p:pic>
        <p:nvPicPr>
          <p:cNvPr id="5" name="Picture 4">
            <a:extLst>
              <a:ext uri="{FF2B5EF4-FFF2-40B4-BE49-F238E27FC236}">
                <a16:creationId xmlns:a16="http://schemas.microsoft.com/office/drawing/2014/main" id="{D0D06816-6076-4A26-9A8D-6D3C635DC535}"/>
              </a:ext>
            </a:extLst>
          </p:cNvPr>
          <p:cNvPicPr>
            <a:picLocks noChangeAspect="1"/>
          </p:cNvPicPr>
          <p:nvPr/>
        </p:nvPicPr>
        <p:blipFill>
          <a:blip r:embed="rId3"/>
          <a:stretch>
            <a:fillRect/>
          </a:stretch>
        </p:blipFill>
        <p:spPr>
          <a:xfrm>
            <a:off x="6399212" y="91511"/>
            <a:ext cx="5332939" cy="2659234"/>
          </a:xfrm>
          <a:prstGeom prst="rect">
            <a:avLst/>
          </a:prstGeom>
        </p:spPr>
      </p:pic>
    </p:spTree>
    <p:extLst>
      <p:ext uri="{BB962C8B-B14F-4D97-AF65-F5344CB8AC3E}">
        <p14:creationId xmlns:p14="http://schemas.microsoft.com/office/powerpoint/2010/main" val="179686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BA85B3-6AC6-4C20-B0FC-3FD49D84F308}"/>
              </a:ext>
            </a:extLst>
          </p:cNvPr>
          <p:cNvSpPr>
            <a:spLocks noGrp="1"/>
          </p:cNvSpPr>
          <p:nvPr>
            <p:ph type="sldNum" sz="quarter" idx="12"/>
          </p:nvPr>
        </p:nvSpPr>
        <p:spPr/>
        <p:txBody>
          <a:bodyPr/>
          <a:lstStyle/>
          <a:p>
            <a:fld id="{693B167E-EA96-4147-81DE-549160052C22}" type="slidenum">
              <a:rPr lang="en-US" smtClean="0"/>
              <a:t>79</a:t>
            </a:fld>
            <a:endParaRPr lang="en-US" dirty="0"/>
          </a:p>
        </p:txBody>
      </p:sp>
      <p:pic>
        <p:nvPicPr>
          <p:cNvPr id="3" name="Picture 2">
            <a:extLst>
              <a:ext uri="{FF2B5EF4-FFF2-40B4-BE49-F238E27FC236}">
                <a16:creationId xmlns:a16="http://schemas.microsoft.com/office/drawing/2014/main" id="{068F0129-B4B4-4BF6-866A-7CA92FFD44A2}"/>
              </a:ext>
            </a:extLst>
          </p:cNvPr>
          <p:cNvPicPr>
            <a:picLocks noChangeAspect="1"/>
          </p:cNvPicPr>
          <p:nvPr/>
        </p:nvPicPr>
        <p:blipFill>
          <a:blip r:embed="rId2"/>
          <a:stretch>
            <a:fillRect/>
          </a:stretch>
        </p:blipFill>
        <p:spPr>
          <a:xfrm>
            <a:off x="6704011" y="2969702"/>
            <a:ext cx="5484813" cy="3352800"/>
          </a:xfrm>
          <a:prstGeom prst="rect">
            <a:avLst/>
          </a:prstGeom>
        </p:spPr>
      </p:pic>
      <p:sp>
        <p:nvSpPr>
          <p:cNvPr id="5" name="Rectangle 4">
            <a:extLst>
              <a:ext uri="{FF2B5EF4-FFF2-40B4-BE49-F238E27FC236}">
                <a16:creationId xmlns:a16="http://schemas.microsoft.com/office/drawing/2014/main" id="{AE39ACFD-3D44-4EC6-BE45-BD950F5F41B1}"/>
              </a:ext>
            </a:extLst>
          </p:cNvPr>
          <p:cNvSpPr/>
          <p:nvPr/>
        </p:nvSpPr>
        <p:spPr>
          <a:xfrm>
            <a:off x="150812" y="86707"/>
            <a:ext cx="5943600" cy="5693866"/>
          </a:xfrm>
          <a:prstGeom prst="rect">
            <a:avLst/>
          </a:prstGeom>
        </p:spPr>
        <p:txBody>
          <a:bodyPr wrap="square">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2006 John Deere 410 Backhoe </a:t>
            </a:r>
          </a:p>
          <a:p>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10,000 hours;</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spent $31,487 on repairs over the past 4 years;</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Primary piece of equipment on every project for highway or utility work;</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This past summer the backhoe was down for multiple weeks for repairs on transmission, electronics, hydraulics;</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Need a dependable machine at all time for emergency repairs etc.</a:t>
            </a:r>
          </a:p>
        </p:txBody>
      </p:sp>
      <p:pic>
        <p:nvPicPr>
          <p:cNvPr id="6" name="Picture 5">
            <a:extLst>
              <a:ext uri="{FF2B5EF4-FFF2-40B4-BE49-F238E27FC236}">
                <a16:creationId xmlns:a16="http://schemas.microsoft.com/office/drawing/2014/main" id="{7BDC2000-03C2-4F4F-A146-524E6392FC10}"/>
              </a:ext>
            </a:extLst>
          </p:cNvPr>
          <p:cNvPicPr>
            <a:picLocks noChangeAspect="1"/>
          </p:cNvPicPr>
          <p:nvPr/>
        </p:nvPicPr>
        <p:blipFill>
          <a:blip r:embed="rId3"/>
          <a:stretch>
            <a:fillRect/>
          </a:stretch>
        </p:blipFill>
        <p:spPr>
          <a:xfrm>
            <a:off x="6459362" y="33089"/>
            <a:ext cx="5578651" cy="3036000"/>
          </a:xfrm>
          <a:prstGeom prst="rect">
            <a:avLst/>
          </a:prstGeom>
        </p:spPr>
      </p:pic>
    </p:spTree>
    <p:extLst>
      <p:ext uri="{BB962C8B-B14F-4D97-AF65-F5344CB8AC3E}">
        <p14:creationId xmlns:p14="http://schemas.microsoft.com/office/powerpoint/2010/main" val="419493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8</a:t>
            </a:fld>
            <a:endParaRPr lang="en-US" dirty="0"/>
          </a:p>
        </p:txBody>
      </p:sp>
      <p:pic>
        <p:nvPicPr>
          <p:cNvPr id="5" name="Picture 4"/>
          <p:cNvPicPr>
            <a:picLocks noChangeAspect="1"/>
          </p:cNvPicPr>
          <p:nvPr/>
        </p:nvPicPr>
        <p:blipFill>
          <a:blip r:embed="rId2"/>
          <a:stretch>
            <a:fillRect/>
          </a:stretch>
        </p:blipFill>
        <p:spPr>
          <a:xfrm>
            <a:off x="1792166" y="-59912"/>
            <a:ext cx="8604491" cy="1143000"/>
          </a:xfrm>
          <a:prstGeom prst="rect">
            <a:avLst/>
          </a:prstGeom>
        </p:spPr>
      </p:pic>
      <p:pic>
        <p:nvPicPr>
          <p:cNvPr id="3" name="Picture 2">
            <a:extLst>
              <a:ext uri="{FF2B5EF4-FFF2-40B4-BE49-F238E27FC236}">
                <a16:creationId xmlns:a16="http://schemas.microsoft.com/office/drawing/2014/main" id="{0EEF1682-FB21-4DC8-8426-F1CAFFD6500F}"/>
              </a:ext>
            </a:extLst>
          </p:cNvPr>
          <p:cNvPicPr>
            <a:picLocks noChangeAspect="1"/>
          </p:cNvPicPr>
          <p:nvPr/>
        </p:nvPicPr>
        <p:blipFill>
          <a:blip r:embed="rId3"/>
          <a:stretch>
            <a:fillRect/>
          </a:stretch>
        </p:blipFill>
        <p:spPr>
          <a:xfrm>
            <a:off x="3351212" y="3849288"/>
            <a:ext cx="5486400" cy="2497124"/>
          </a:xfrm>
          <a:prstGeom prst="rect">
            <a:avLst/>
          </a:prstGeom>
        </p:spPr>
      </p:pic>
      <p:pic>
        <p:nvPicPr>
          <p:cNvPr id="4" name="Picture 3">
            <a:extLst>
              <a:ext uri="{FF2B5EF4-FFF2-40B4-BE49-F238E27FC236}">
                <a16:creationId xmlns:a16="http://schemas.microsoft.com/office/drawing/2014/main" id="{755FD5DA-49EA-4330-BBEB-F9F2D467D790}"/>
              </a:ext>
            </a:extLst>
          </p:cNvPr>
          <p:cNvPicPr>
            <a:picLocks noChangeAspect="1"/>
          </p:cNvPicPr>
          <p:nvPr/>
        </p:nvPicPr>
        <p:blipFill>
          <a:blip r:embed="rId4"/>
          <a:stretch>
            <a:fillRect/>
          </a:stretch>
        </p:blipFill>
        <p:spPr>
          <a:xfrm>
            <a:off x="1452564" y="709995"/>
            <a:ext cx="9366248" cy="3169110"/>
          </a:xfrm>
          <a:prstGeom prst="rect">
            <a:avLst/>
          </a:prstGeom>
        </p:spPr>
      </p:pic>
    </p:spTree>
    <p:extLst>
      <p:ext uri="{BB962C8B-B14F-4D97-AF65-F5344CB8AC3E}">
        <p14:creationId xmlns:p14="http://schemas.microsoft.com/office/powerpoint/2010/main" val="328322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DBEF67-48D1-4CD9-B199-3C6D49DD37A7}"/>
              </a:ext>
            </a:extLst>
          </p:cNvPr>
          <p:cNvSpPr>
            <a:spLocks noGrp="1"/>
          </p:cNvSpPr>
          <p:nvPr>
            <p:ph type="sldNum" sz="quarter" idx="12"/>
          </p:nvPr>
        </p:nvSpPr>
        <p:spPr/>
        <p:txBody>
          <a:bodyPr/>
          <a:lstStyle/>
          <a:p>
            <a:fld id="{693B167E-EA96-4147-81DE-549160052C22}" type="slidenum">
              <a:rPr lang="en-US" smtClean="0"/>
              <a:t>80</a:t>
            </a:fld>
            <a:endParaRPr lang="en-US" dirty="0"/>
          </a:p>
        </p:txBody>
      </p:sp>
      <p:pic>
        <p:nvPicPr>
          <p:cNvPr id="3" name="Picture 2">
            <a:extLst>
              <a:ext uri="{FF2B5EF4-FFF2-40B4-BE49-F238E27FC236}">
                <a16:creationId xmlns:a16="http://schemas.microsoft.com/office/drawing/2014/main" id="{5914B8B8-5A55-449D-9917-8043898C3EED}"/>
              </a:ext>
            </a:extLst>
          </p:cNvPr>
          <p:cNvPicPr>
            <a:picLocks noChangeAspect="1"/>
          </p:cNvPicPr>
          <p:nvPr/>
        </p:nvPicPr>
        <p:blipFill>
          <a:blip r:embed="rId2"/>
          <a:stretch>
            <a:fillRect/>
          </a:stretch>
        </p:blipFill>
        <p:spPr>
          <a:xfrm>
            <a:off x="6380162" y="3252523"/>
            <a:ext cx="5808663" cy="3089424"/>
          </a:xfrm>
          <a:prstGeom prst="rect">
            <a:avLst/>
          </a:prstGeom>
        </p:spPr>
      </p:pic>
      <p:sp>
        <p:nvSpPr>
          <p:cNvPr id="4" name="Rectangle 3">
            <a:extLst>
              <a:ext uri="{FF2B5EF4-FFF2-40B4-BE49-F238E27FC236}">
                <a16:creationId xmlns:a16="http://schemas.microsoft.com/office/drawing/2014/main" id="{C870DA56-C847-4B7F-99A1-EBE8F216916F}"/>
              </a:ext>
            </a:extLst>
          </p:cNvPr>
          <p:cNvSpPr/>
          <p:nvPr/>
        </p:nvSpPr>
        <p:spPr>
          <a:xfrm>
            <a:off x="138288" y="304800"/>
            <a:ext cx="5410200" cy="3970318"/>
          </a:xfrm>
          <a:prstGeom prst="rect">
            <a:avLst/>
          </a:prstGeom>
        </p:spPr>
        <p:txBody>
          <a:bodyPr wrap="square">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2006 F750 dump truck</a:t>
            </a:r>
          </a:p>
          <a:p>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73,934 miles;</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Invested $8,178 in repairs over the past 4 years;</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Dump body needs replacement;</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Undersized at 26,000 GVW;</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Replacement will be heavier duty at 33,000 GVW. </a:t>
            </a:r>
          </a:p>
        </p:txBody>
      </p:sp>
      <p:pic>
        <p:nvPicPr>
          <p:cNvPr id="5" name="Picture 4">
            <a:extLst>
              <a:ext uri="{FF2B5EF4-FFF2-40B4-BE49-F238E27FC236}">
                <a16:creationId xmlns:a16="http://schemas.microsoft.com/office/drawing/2014/main" id="{B8D3F368-01ED-495A-B37E-95D1103642D8}"/>
              </a:ext>
            </a:extLst>
          </p:cNvPr>
          <p:cNvPicPr>
            <a:picLocks noChangeAspect="1"/>
          </p:cNvPicPr>
          <p:nvPr/>
        </p:nvPicPr>
        <p:blipFill>
          <a:blip r:embed="rId3"/>
          <a:stretch>
            <a:fillRect/>
          </a:stretch>
        </p:blipFill>
        <p:spPr>
          <a:xfrm>
            <a:off x="6323012" y="71189"/>
            <a:ext cx="5808663" cy="3415500"/>
          </a:xfrm>
          <a:prstGeom prst="rect">
            <a:avLst/>
          </a:prstGeom>
        </p:spPr>
      </p:pic>
    </p:spTree>
    <p:extLst>
      <p:ext uri="{BB962C8B-B14F-4D97-AF65-F5344CB8AC3E}">
        <p14:creationId xmlns:p14="http://schemas.microsoft.com/office/powerpoint/2010/main" val="190086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705E89-A8C1-4209-B135-D80C530BE042}"/>
              </a:ext>
            </a:extLst>
          </p:cNvPr>
          <p:cNvSpPr>
            <a:spLocks noGrp="1"/>
          </p:cNvSpPr>
          <p:nvPr>
            <p:ph type="sldNum" sz="quarter" idx="12"/>
          </p:nvPr>
        </p:nvSpPr>
        <p:spPr/>
        <p:txBody>
          <a:bodyPr/>
          <a:lstStyle/>
          <a:p>
            <a:fld id="{693B167E-EA96-4147-81DE-549160052C22}" type="slidenum">
              <a:rPr lang="en-US" smtClean="0"/>
              <a:t>81</a:t>
            </a:fld>
            <a:endParaRPr lang="en-US" dirty="0"/>
          </a:p>
        </p:txBody>
      </p:sp>
      <p:pic>
        <p:nvPicPr>
          <p:cNvPr id="3" name="Picture 2">
            <a:extLst>
              <a:ext uri="{FF2B5EF4-FFF2-40B4-BE49-F238E27FC236}">
                <a16:creationId xmlns:a16="http://schemas.microsoft.com/office/drawing/2014/main" id="{AD48680A-3BB5-4551-92C7-AFF390C19C36}"/>
              </a:ext>
            </a:extLst>
          </p:cNvPr>
          <p:cNvPicPr>
            <a:picLocks noChangeAspect="1"/>
          </p:cNvPicPr>
          <p:nvPr/>
        </p:nvPicPr>
        <p:blipFill>
          <a:blip r:embed="rId2"/>
          <a:stretch>
            <a:fillRect/>
          </a:stretch>
        </p:blipFill>
        <p:spPr>
          <a:xfrm>
            <a:off x="6932612" y="2971800"/>
            <a:ext cx="5256213" cy="3371850"/>
          </a:xfrm>
          <a:prstGeom prst="rect">
            <a:avLst/>
          </a:prstGeom>
        </p:spPr>
      </p:pic>
      <p:sp>
        <p:nvSpPr>
          <p:cNvPr id="5" name="Rectangle 4">
            <a:extLst>
              <a:ext uri="{FF2B5EF4-FFF2-40B4-BE49-F238E27FC236}">
                <a16:creationId xmlns:a16="http://schemas.microsoft.com/office/drawing/2014/main" id="{40D6A385-C3C3-478E-9856-336850A6F183}"/>
              </a:ext>
            </a:extLst>
          </p:cNvPr>
          <p:cNvSpPr/>
          <p:nvPr/>
        </p:nvSpPr>
        <p:spPr>
          <a:xfrm>
            <a:off x="150812" y="86707"/>
            <a:ext cx="6092825" cy="6124754"/>
          </a:xfrm>
          <a:prstGeom prst="rect">
            <a:avLst/>
          </a:prstGeom>
        </p:spPr>
        <p:txBody>
          <a:bodyPr>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2006 Ford F650 Dump Truck</a:t>
            </a:r>
          </a:p>
          <a:p>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47,285 miles; </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Invested $13,721 on repairs over the past 4 years; </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Dump body needs replacement;</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Truck is no longer dependable during winter storm events;</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Failed during multiple storms and towed back to the garage; </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Undersized for job requirements; </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26,000 GVW truck; </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Replacement will be heavier duty 33,000 GVW appropriate for fleet.</a:t>
            </a:r>
          </a:p>
        </p:txBody>
      </p:sp>
      <p:pic>
        <p:nvPicPr>
          <p:cNvPr id="6" name="Picture 5">
            <a:extLst>
              <a:ext uri="{FF2B5EF4-FFF2-40B4-BE49-F238E27FC236}">
                <a16:creationId xmlns:a16="http://schemas.microsoft.com/office/drawing/2014/main" id="{E255B313-86F9-43E1-8B78-93594E41A2E9}"/>
              </a:ext>
            </a:extLst>
          </p:cNvPr>
          <p:cNvPicPr>
            <a:picLocks noChangeAspect="1"/>
          </p:cNvPicPr>
          <p:nvPr/>
        </p:nvPicPr>
        <p:blipFill>
          <a:blip r:embed="rId3"/>
          <a:stretch>
            <a:fillRect/>
          </a:stretch>
        </p:blipFill>
        <p:spPr>
          <a:xfrm>
            <a:off x="6932612" y="0"/>
            <a:ext cx="5094288" cy="2978992"/>
          </a:xfrm>
          <a:prstGeom prst="rect">
            <a:avLst/>
          </a:prstGeom>
        </p:spPr>
      </p:pic>
    </p:spTree>
    <p:extLst>
      <p:ext uri="{BB962C8B-B14F-4D97-AF65-F5344CB8AC3E}">
        <p14:creationId xmlns:p14="http://schemas.microsoft.com/office/powerpoint/2010/main" val="263126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243BD2-1518-48C3-B72C-B86F83B747F9}"/>
              </a:ext>
            </a:extLst>
          </p:cNvPr>
          <p:cNvSpPr>
            <a:spLocks noGrp="1"/>
          </p:cNvSpPr>
          <p:nvPr>
            <p:ph type="sldNum" sz="quarter" idx="12"/>
          </p:nvPr>
        </p:nvSpPr>
        <p:spPr/>
        <p:txBody>
          <a:bodyPr/>
          <a:lstStyle/>
          <a:p>
            <a:fld id="{693B167E-EA96-4147-81DE-549160052C22}" type="slidenum">
              <a:rPr lang="en-US" smtClean="0"/>
              <a:t>82</a:t>
            </a:fld>
            <a:endParaRPr lang="en-US" dirty="0"/>
          </a:p>
        </p:txBody>
      </p:sp>
      <p:pic>
        <p:nvPicPr>
          <p:cNvPr id="3" name="Picture 2">
            <a:extLst>
              <a:ext uri="{FF2B5EF4-FFF2-40B4-BE49-F238E27FC236}">
                <a16:creationId xmlns:a16="http://schemas.microsoft.com/office/drawing/2014/main" id="{7E143E7D-7ACC-4C19-9072-81C11EB4356C}"/>
              </a:ext>
            </a:extLst>
          </p:cNvPr>
          <p:cNvPicPr>
            <a:picLocks noChangeAspect="1"/>
          </p:cNvPicPr>
          <p:nvPr/>
        </p:nvPicPr>
        <p:blipFill>
          <a:blip r:embed="rId2"/>
          <a:stretch>
            <a:fillRect/>
          </a:stretch>
        </p:blipFill>
        <p:spPr>
          <a:xfrm>
            <a:off x="6323012" y="2438400"/>
            <a:ext cx="5865813" cy="3886200"/>
          </a:xfrm>
          <a:prstGeom prst="rect">
            <a:avLst/>
          </a:prstGeom>
        </p:spPr>
      </p:pic>
      <p:sp>
        <p:nvSpPr>
          <p:cNvPr id="4" name="Rectangle 3">
            <a:extLst>
              <a:ext uri="{FF2B5EF4-FFF2-40B4-BE49-F238E27FC236}">
                <a16:creationId xmlns:a16="http://schemas.microsoft.com/office/drawing/2014/main" id="{1228C7EA-C8DA-4357-969D-87499A683D16}"/>
              </a:ext>
            </a:extLst>
          </p:cNvPr>
          <p:cNvSpPr/>
          <p:nvPr/>
        </p:nvSpPr>
        <p:spPr>
          <a:xfrm>
            <a:off x="227012" y="533400"/>
            <a:ext cx="6034087" cy="3108543"/>
          </a:xfrm>
          <a:prstGeom prst="rect">
            <a:avLst/>
          </a:prstGeom>
        </p:spPr>
        <p:txBody>
          <a:bodyPr wrap="square">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2012 F550 Dump Truck</a:t>
            </a:r>
          </a:p>
          <a:p>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47,285 miles;</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Invested $9,226 on repairs over the past 4 years;</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Dump body needs replacement</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Truck is starting to rot</a:t>
            </a:r>
            <a:r>
              <a:rPr lang="en-US" sz="2800" dirty="0">
                <a:latin typeface="Calibri" panose="020F0502020204030204" pitchFamily="34" charset="0"/>
                <a:ea typeface="Calibri" panose="020F050202020403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E1A4486D-5BE7-4150-8A99-617E88ECEF49}"/>
              </a:ext>
            </a:extLst>
          </p:cNvPr>
          <p:cNvPicPr>
            <a:picLocks noChangeAspect="1"/>
          </p:cNvPicPr>
          <p:nvPr/>
        </p:nvPicPr>
        <p:blipFill>
          <a:blip r:embed="rId3"/>
          <a:stretch>
            <a:fillRect/>
          </a:stretch>
        </p:blipFill>
        <p:spPr>
          <a:xfrm>
            <a:off x="6261100" y="292443"/>
            <a:ext cx="5927726" cy="2831757"/>
          </a:xfrm>
          <a:prstGeom prst="rect">
            <a:avLst/>
          </a:prstGeom>
        </p:spPr>
      </p:pic>
    </p:spTree>
    <p:extLst>
      <p:ext uri="{BB962C8B-B14F-4D97-AF65-F5344CB8AC3E}">
        <p14:creationId xmlns:p14="http://schemas.microsoft.com/office/powerpoint/2010/main" val="175081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66D940-5CDD-417A-B53D-DFDE463E9FED}"/>
              </a:ext>
            </a:extLst>
          </p:cNvPr>
          <p:cNvSpPr>
            <a:spLocks noGrp="1"/>
          </p:cNvSpPr>
          <p:nvPr>
            <p:ph type="sldNum" sz="quarter" idx="12"/>
          </p:nvPr>
        </p:nvSpPr>
        <p:spPr/>
        <p:txBody>
          <a:bodyPr/>
          <a:lstStyle/>
          <a:p>
            <a:fld id="{693B167E-EA96-4147-81DE-549160052C22}" type="slidenum">
              <a:rPr lang="en-US" smtClean="0"/>
              <a:t>83</a:t>
            </a:fld>
            <a:endParaRPr lang="en-US" dirty="0"/>
          </a:p>
        </p:txBody>
      </p:sp>
      <p:pic>
        <p:nvPicPr>
          <p:cNvPr id="3" name="Picture 2">
            <a:extLst>
              <a:ext uri="{FF2B5EF4-FFF2-40B4-BE49-F238E27FC236}">
                <a16:creationId xmlns:a16="http://schemas.microsoft.com/office/drawing/2014/main" id="{BE57C556-4B1C-4F2A-99E4-18EF5AA6E433}"/>
              </a:ext>
            </a:extLst>
          </p:cNvPr>
          <p:cNvPicPr>
            <a:picLocks noChangeAspect="1"/>
          </p:cNvPicPr>
          <p:nvPr/>
        </p:nvPicPr>
        <p:blipFill>
          <a:blip r:embed="rId2"/>
          <a:stretch>
            <a:fillRect/>
          </a:stretch>
        </p:blipFill>
        <p:spPr>
          <a:xfrm>
            <a:off x="6856412" y="2895600"/>
            <a:ext cx="5332413" cy="3429000"/>
          </a:xfrm>
          <a:prstGeom prst="rect">
            <a:avLst/>
          </a:prstGeom>
        </p:spPr>
      </p:pic>
      <p:sp>
        <p:nvSpPr>
          <p:cNvPr id="5" name="Rectangle 4">
            <a:extLst>
              <a:ext uri="{FF2B5EF4-FFF2-40B4-BE49-F238E27FC236}">
                <a16:creationId xmlns:a16="http://schemas.microsoft.com/office/drawing/2014/main" id="{6D3A074F-84E2-4A7E-960F-4B8612492F76}"/>
              </a:ext>
            </a:extLst>
          </p:cNvPr>
          <p:cNvSpPr/>
          <p:nvPr/>
        </p:nvSpPr>
        <p:spPr>
          <a:xfrm>
            <a:off x="227012" y="381000"/>
            <a:ext cx="6092825" cy="4832092"/>
          </a:xfrm>
          <a:prstGeom prst="rect">
            <a:avLst/>
          </a:prstGeom>
        </p:spPr>
        <p:txBody>
          <a:bodyPr>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2012 F350 Pickup Truck</a:t>
            </a:r>
          </a:p>
          <a:p>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73,934 miles;</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Invested $7,903 on repairs over the past 4 years;</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Taken out of rotation for snow plowing and used by mechanic;</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New Superintendent Vehicle;</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2015 pickup to be rotated down to the mechanic and used for snowplowing, if needed.</a:t>
            </a:r>
          </a:p>
        </p:txBody>
      </p:sp>
      <p:pic>
        <p:nvPicPr>
          <p:cNvPr id="6" name="Picture 5">
            <a:extLst>
              <a:ext uri="{FF2B5EF4-FFF2-40B4-BE49-F238E27FC236}">
                <a16:creationId xmlns:a16="http://schemas.microsoft.com/office/drawing/2014/main" id="{21ECB03A-A7A0-4DD0-AD34-8309F8E3FBD5}"/>
              </a:ext>
            </a:extLst>
          </p:cNvPr>
          <p:cNvPicPr>
            <a:picLocks noChangeAspect="1"/>
          </p:cNvPicPr>
          <p:nvPr/>
        </p:nvPicPr>
        <p:blipFill>
          <a:blip r:embed="rId3"/>
          <a:stretch>
            <a:fillRect/>
          </a:stretch>
        </p:blipFill>
        <p:spPr>
          <a:xfrm>
            <a:off x="6764524" y="0"/>
            <a:ext cx="5424301" cy="3048000"/>
          </a:xfrm>
          <a:prstGeom prst="rect">
            <a:avLst/>
          </a:prstGeom>
        </p:spPr>
      </p:pic>
    </p:spTree>
    <p:extLst>
      <p:ext uri="{BB962C8B-B14F-4D97-AF65-F5344CB8AC3E}">
        <p14:creationId xmlns:p14="http://schemas.microsoft.com/office/powerpoint/2010/main" val="235489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DAB9E2-1085-46AE-ADCC-81061B3266CC}"/>
              </a:ext>
            </a:extLst>
          </p:cNvPr>
          <p:cNvSpPr>
            <a:spLocks noGrp="1"/>
          </p:cNvSpPr>
          <p:nvPr>
            <p:ph type="sldNum" sz="quarter" idx="12"/>
          </p:nvPr>
        </p:nvSpPr>
        <p:spPr/>
        <p:txBody>
          <a:bodyPr/>
          <a:lstStyle/>
          <a:p>
            <a:fld id="{693B167E-EA96-4147-81DE-549160052C22}" type="slidenum">
              <a:rPr lang="en-US" smtClean="0"/>
              <a:t>84</a:t>
            </a:fld>
            <a:endParaRPr lang="en-US" dirty="0"/>
          </a:p>
        </p:txBody>
      </p:sp>
      <p:sp>
        <p:nvSpPr>
          <p:cNvPr id="3" name="TextBox 2">
            <a:extLst>
              <a:ext uri="{FF2B5EF4-FFF2-40B4-BE49-F238E27FC236}">
                <a16:creationId xmlns:a16="http://schemas.microsoft.com/office/drawing/2014/main" id="{9C0C0C9C-67A9-46CE-AF3C-0F60D1751A59}"/>
              </a:ext>
            </a:extLst>
          </p:cNvPr>
          <p:cNvSpPr txBox="1"/>
          <p:nvPr/>
        </p:nvSpPr>
        <p:spPr>
          <a:xfrm>
            <a:off x="130174" y="152400"/>
            <a:ext cx="4521302"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Transfer Station Compactor</a:t>
            </a:r>
          </a:p>
        </p:txBody>
      </p:sp>
      <p:pic>
        <p:nvPicPr>
          <p:cNvPr id="4" name="Picture 3">
            <a:extLst>
              <a:ext uri="{FF2B5EF4-FFF2-40B4-BE49-F238E27FC236}">
                <a16:creationId xmlns:a16="http://schemas.microsoft.com/office/drawing/2014/main" id="{5B54E889-E584-4B9F-9608-DB5E38113E9E}"/>
              </a:ext>
            </a:extLst>
          </p:cNvPr>
          <p:cNvPicPr>
            <a:picLocks noChangeAspect="1"/>
          </p:cNvPicPr>
          <p:nvPr/>
        </p:nvPicPr>
        <p:blipFill>
          <a:blip r:embed="rId2"/>
          <a:stretch>
            <a:fillRect/>
          </a:stretch>
        </p:blipFill>
        <p:spPr>
          <a:xfrm>
            <a:off x="5877193" y="180975"/>
            <a:ext cx="6290994" cy="3171825"/>
          </a:xfrm>
          <a:prstGeom prst="rect">
            <a:avLst/>
          </a:prstGeom>
        </p:spPr>
      </p:pic>
      <p:pic>
        <p:nvPicPr>
          <p:cNvPr id="5" name="Picture 4">
            <a:extLst>
              <a:ext uri="{FF2B5EF4-FFF2-40B4-BE49-F238E27FC236}">
                <a16:creationId xmlns:a16="http://schemas.microsoft.com/office/drawing/2014/main" id="{C99CD963-9BC0-4F61-9EDB-15642E33BEDB}"/>
              </a:ext>
            </a:extLst>
          </p:cNvPr>
          <p:cNvPicPr>
            <a:picLocks noChangeAspect="1"/>
          </p:cNvPicPr>
          <p:nvPr/>
        </p:nvPicPr>
        <p:blipFill>
          <a:blip r:embed="rId3"/>
          <a:stretch>
            <a:fillRect/>
          </a:stretch>
        </p:blipFill>
        <p:spPr>
          <a:xfrm>
            <a:off x="6472237" y="3157448"/>
            <a:ext cx="5695951" cy="3171824"/>
          </a:xfrm>
          <a:prstGeom prst="rect">
            <a:avLst/>
          </a:prstGeom>
        </p:spPr>
      </p:pic>
      <p:sp>
        <p:nvSpPr>
          <p:cNvPr id="6" name="Rectangle 5">
            <a:extLst>
              <a:ext uri="{FF2B5EF4-FFF2-40B4-BE49-F238E27FC236}">
                <a16:creationId xmlns:a16="http://schemas.microsoft.com/office/drawing/2014/main" id="{FD207616-4B64-459C-851E-60D7FFBE3D5F}"/>
              </a:ext>
            </a:extLst>
          </p:cNvPr>
          <p:cNvSpPr/>
          <p:nvPr/>
        </p:nvSpPr>
        <p:spPr>
          <a:xfrm>
            <a:off x="81890" y="838200"/>
            <a:ext cx="6092825" cy="4832092"/>
          </a:xfrm>
          <a:prstGeom prst="rect">
            <a:avLst/>
          </a:prstGeom>
        </p:spPr>
        <p:txBody>
          <a:bodyPr>
            <a:spAutoFit/>
          </a:bodyPr>
          <a:lstStyle/>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Purchased in 1998;</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Filled with holes along the bottom where trash dumps on the road between here and the landfill in Johnston. </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Trucking company will not transport this trailer due to the potential liability. </a:t>
            </a:r>
          </a:p>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Last year the one trash compactor we have required repairs leaving us without it for a few days.</a:t>
            </a:r>
          </a:p>
        </p:txBody>
      </p:sp>
    </p:spTree>
    <p:extLst>
      <p:ext uri="{BB962C8B-B14F-4D97-AF65-F5344CB8AC3E}">
        <p14:creationId xmlns:p14="http://schemas.microsoft.com/office/powerpoint/2010/main" val="153328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0F7FF9-681F-45D3-AB54-A9E6FB1E64E1}"/>
              </a:ext>
            </a:extLst>
          </p:cNvPr>
          <p:cNvSpPr>
            <a:spLocks noGrp="1"/>
          </p:cNvSpPr>
          <p:nvPr>
            <p:ph type="sldNum" sz="quarter" idx="12"/>
          </p:nvPr>
        </p:nvSpPr>
        <p:spPr/>
        <p:txBody>
          <a:bodyPr/>
          <a:lstStyle/>
          <a:p>
            <a:fld id="{693B167E-EA96-4147-81DE-549160052C22}" type="slidenum">
              <a:rPr lang="en-US" smtClean="0"/>
              <a:t>85</a:t>
            </a:fld>
            <a:endParaRPr lang="en-US" dirty="0"/>
          </a:p>
        </p:txBody>
      </p:sp>
      <p:pic>
        <p:nvPicPr>
          <p:cNvPr id="3" name="Picture 2">
            <a:extLst>
              <a:ext uri="{FF2B5EF4-FFF2-40B4-BE49-F238E27FC236}">
                <a16:creationId xmlns:a16="http://schemas.microsoft.com/office/drawing/2014/main" id="{5D931AA3-05E1-429A-9E75-93F80A05982F}"/>
              </a:ext>
            </a:extLst>
          </p:cNvPr>
          <p:cNvPicPr>
            <a:picLocks noChangeAspect="1"/>
          </p:cNvPicPr>
          <p:nvPr/>
        </p:nvPicPr>
        <p:blipFill>
          <a:blip r:embed="rId2"/>
          <a:stretch>
            <a:fillRect/>
          </a:stretch>
        </p:blipFill>
        <p:spPr>
          <a:xfrm>
            <a:off x="6246811" y="1066800"/>
            <a:ext cx="5911851" cy="4267200"/>
          </a:xfrm>
          <a:prstGeom prst="rect">
            <a:avLst/>
          </a:prstGeom>
        </p:spPr>
      </p:pic>
      <p:pic>
        <p:nvPicPr>
          <p:cNvPr id="4" name="Picture 3">
            <a:extLst>
              <a:ext uri="{FF2B5EF4-FFF2-40B4-BE49-F238E27FC236}">
                <a16:creationId xmlns:a16="http://schemas.microsoft.com/office/drawing/2014/main" id="{A5E463AD-5812-4245-81E0-4CC0417DEDD2}"/>
              </a:ext>
            </a:extLst>
          </p:cNvPr>
          <p:cNvPicPr>
            <a:picLocks noChangeAspect="1"/>
          </p:cNvPicPr>
          <p:nvPr/>
        </p:nvPicPr>
        <p:blipFill>
          <a:blip r:embed="rId3"/>
          <a:stretch>
            <a:fillRect/>
          </a:stretch>
        </p:blipFill>
        <p:spPr>
          <a:xfrm>
            <a:off x="150812" y="1057275"/>
            <a:ext cx="6095999" cy="4191000"/>
          </a:xfrm>
          <a:prstGeom prst="rect">
            <a:avLst/>
          </a:prstGeom>
        </p:spPr>
      </p:pic>
      <p:sp>
        <p:nvSpPr>
          <p:cNvPr id="5" name="TextBox 4">
            <a:extLst>
              <a:ext uri="{FF2B5EF4-FFF2-40B4-BE49-F238E27FC236}">
                <a16:creationId xmlns:a16="http://schemas.microsoft.com/office/drawing/2014/main" id="{F9962186-298F-4173-ABC1-73E9B7F9E526}"/>
              </a:ext>
            </a:extLst>
          </p:cNvPr>
          <p:cNvSpPr txBox="1"/>
          <p:nvPr/>
        </p:nvSpPr>
        <p:spPr>
          <a:xfrm>
            <a:off x="227012" y="228600"/>
            <a:ext cx="2461508"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3-5 Ton Roller </a:t>
            </a:r>
          </a:p>
        </p:txBody>
      </p:sp>
      <p:sp>
        <p:nvSpPr>
          <p:cNvPr id="6" name="TextBox 5">
            <a:extLst>
              <a:ext uri="{FF2B5EF4-FFF2-40B4-BE49-F238E27FC236}">
                <a16:creationId xmlns:a16="http://schemas.microsoft.com/office/drawing/2014/main" id="{452A4D44-7357-42D6-9075-0E0A1AA4570D}"/>
              </a:ext>
            </a:extLst>
          </p:cNvPr>
          <p:cNvSpPr txBox="1"/>
          <p:nvPr/>
        </p:nvSpPr>
        <p:spPr>
          <a:xfrm>
            <a:off x="6216648" y="228600"/>
            <a:ext cx="3754361"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Enclosed Work Trailer </a:t>
            </a:r>
          </a:p>
        </p:txBody>
      </p:sp>
    </p:spTree>
    <p:extLst>
      <p:ext uri="{BB962C8B-B14F-4D97-AF65-F5344CB8AC3E}">
        <p14:creationId xmlns:p14="http://schemas.microsoft.com/office/powerpoint/2010/main" val="242739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364" y="381000"/>
            <a:ext cx="10055781" cy="856396"/>
          </a:xfrm>
        </p:spPr>
        <p:txBody>
          <a:bodyPr/>
          <a:lstStyle/>
          <a:p>
            <a:r>
              <a:rPr lang="en-US" dirty="0">
                <a:latin typeface="Times New Roman" panose="02020603050405020304" pitchFamily="18" charset="0"/>
                <a:cs typeface="Times New Roman" panose="02020603050405020304" pitchFamily="18" charset="0"/>
              </a:rPr>
              <a:t>Professional Services (Energy Projects)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167E-EA96-4147-81DE-549160052C2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extBox 4"/>
          <p:cNvSpPr txBox="1"/>
          <p:nvPr/>
        </p:nvSpPr>
        <p:spPr>
          <a:xfrm>
            <a:off x="150812" y="1846798"/>
            <a:ext cx="118872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Feasibility assessment of various Town Facilities and property for the installation of roof-top solar arrays, including, Fort Wetherill, Fort Getty Pavilion, Highway Barn, Wastewater Plant, Transfer Station Property and the Lawn and Melrose Schools.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2" y="3657600"/>
            <a:ext cx="5227320" cy="2619375"/>
          </a:xfrm>
          <a:prstGeom prst="rect">
            <a:avLst/>
          </a:prstGeom>
        </p:spPr>
      </p:pic>
      <p:pic>
        <p:nvPicPr>
          <p:cNvPr id="20482" name="Picture 2" descr="http://image.nhregister.com/storyimage/NH/20140904/NEWS/140909760/AR/0/AR-140909760.jpg&amp;maxh=400&amp;maxw=6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012" y="3505199"/>
            <a:ext cx="6019799"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42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167E-EA96-4147-81DE-549160052C2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p:cNvSpPr/>
          <p:nvPr/>
        </p:nvSpPr>
        <p:spPr>
          <a:xfrm>
            <a:off x="0" y="-152400"/>
            <a:ext cx="12188825" cy="622170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Solar Project Feasibility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Previously approved $25,000 in FY2017-2018 to determine the preliminary feasibility of several small roof top solar projects.  This preliminary analysis provided information to allow for an informed decision as whether individual projects on each building will meet specific development goals.  Tasks associated with this preliminary analysis included:</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Feeder information request to National Grid, if needed to determine the feasibility of an interconnection with the electrical circuit at the site;</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Develop layouts based upon current standards for NFPA and access to array sizing;</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Structural analysis of the proposed array to determine the feasibility of construction;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Preliminary electrical study to determine the feasibility of the interconnection with the buildings electrical system;</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This Study can now be used to develop a Request for Proposals to compl</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ete final design, engineering,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and installation of solar projects on municipal buildings in Jamestown.</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335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167E-EA96-4147-81DE-549160052C2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extBox 2"/>
          <p:cNvSpPr txBox="1"/>
          <p:nvPr/>
        </p:nvSpPr>
        <p:spPr>
          <a:xfrm flipH="1">
            <a:off x="2360612" y="152400"/>
            <a:ext cx="78790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Municipal Building Assessment</a:t>
            </a:r>
          </a:p>
        </p:txBody>
      </p:sp>
      <p:sp>
        <p:nvSpPr>
          <p:cNvPr id="4" name="TextBox 3"/>
          <p:cNvSpPr txBox="1"/>
          <p:nvPr/>
        </p:nvSpPr>
        <p:spPr>
          <a:xfrm>
            <a:off x="227012" y="914400"/>
            <a:ext cx="11125200" cy="5453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Group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Town Buildings Assessed 		Total Cost    Grant     Net Cost    Payback	Yr. 1 savings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Lawn Avenue Middle School	$511,200    $80,000  $431,200     11.5 yrs. 	$33,092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Melrose Elementary School	$386,575    $80,000  $306,575     11.1 yrs. 	$24,516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Jamestown </a:t>
            </a:r>
            <a:r>
              <a:rPr kumimoji="0" lang="en-US" sz="20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Philomenian</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Library 	$170,100    $41,310  $128,790     12.8 yrs.	$  9,091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$866,565		$66,699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Group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Highway Garage			$184,920    $43,956  $140,964     11.4 yrs.    $11,243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Fort Wetherill Parks Garage	$139,860    $32,130  $107,730     10 yrs. 	$  7,187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Recreation Center 		$  81,000    $18,360  $  62,640     12.6 yrs. 	$  4,741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Fort Getty Pavilion 		$113,502    $25,704  $  87,798     12.5 yrs.	$  6,511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$399,132</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$ 29,682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Group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Waste Water Plant  		$112,021    $25,398  $  86,623     11.2 yrs.    $   7,265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Police Station 			$  31,680    $  6,732  $  24,948     17.9 yrs. 	$   1,616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Town Hall  			$145,604    $33,048  $112,556     15.3 yrs. 	$   6,526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$224,127		$15,407</a:t>
            </a:r>
          </a:p>
        </p:txBody>
      </p:sp>
    </p:spTree>
    <p:extLst>
      <p:ext uri="{BB962C8B-B14F-4D97-AF65-F5344CB8AC3E}">
        <p14:creationId xmlns:p14="http://schemas.microsoft.com/office/powerpoint/2010/main" val="270319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167E-EA96-4147-81DE-549160052C2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1065212" y="990600"/>
            <a:ext cx="10439400" cy="5263620"/>
          </a:xfrm>
          <a:prstGeom prst="rect">
            <a:avLst/>
          </a:prstGeom>
        </p:spPr>
      </p:pic>
      <p:sp>
        <p:nvSpPr>
          <p:cNvPr id="3" name="TextBox 2"/>
          <p:cNvSpPr txBox="1"/>
          <p:nvPr/>
        </p:nvSpPr>
        <p:spPr>
          <a:xfrm>
            <a:off x="1065212" y="190381"/>
            <a:ext cx="8731878"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Fort Getty Pavilion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Existing Usage:  115,578 kWh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Production: 41,152 kWh (35.61%) </a:t>
            </a:r>
          </a:p>
        </p:txBody>
      </p:sp>
    </p:spTree>
    <p:extLst>
      <p:ext uri="{BB962C8B-B14F-4D97-AF65-F5344CB8AC3E}">
        <p14:creationId xmlns:p14="http://schemas.microsoft.com/office/powerpoint/2010/main" val="96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9</a:t>
            </a:fld>
            <a:endParaRPr lang="en-US" dirty="0"/>
          </a:p>
        </p:txBody>
      </p:sp>
      <p:sp>
        <p:nvSpPr>
          <p:cNvPr id="7" name="Rectangle 6"/>
          <p:cNvSpPr/>
          <p:nvPr/>
        </p:nvSpPr>
        <p:spPr>
          <a:xfrm>
            <a:off x="229106" y="135408"/>
            <a:ext cx="11959719" cy="646331"/>
          </a:xfrm>
          <a:prstGeom prst="rect">
            <a:avLst/>
          </a:prstGeom>
        </p:spPr>
        <p:txBody>
          <a:bodyPr wrap="square">
            <a:spAutoFit/>
          </a:bodyPr>
          <a:lstStyle/>
          <a:p>
            <a:pPr algn="ctr"/>
            <a:r>
              <a:rPr lang="en-US" sz="3600" dirty="0">
                <a:latin typeface="Times New Roman" panose="02020603050405020304" pitchFamily="18" charset="0"/>
                <a:cs typeface="Times New Roman" panose="02020603050405020304" pitchFamily="18" charset="0"/>
              </a:rPr>
              <a:t>Computation of Legal Debt Service Margin </a:t>
            </a:r>
            <a:endParaRPr lang="en-US" sz="3600" dirty="0"/>
          </a:p>
        </p:txBody>
      </p:sp>
      <p:sp>
        <p:nvSpPr>
          <p:cNvPr id="8" name="Rectangle 7"/>
          <p:cNvSpPr/>
          <p:nvPr/>
        </p:nvSpPr>
        <p:spPr>
          <a:xfrm>
            <a:off x="0" y="4525869"/>
            <a:ext cx="5256213" cy="1882567"/>
          </a:xfrm>
          <a:prstGeom prst="rect">
            <a:avLst/>
          </a:prstGeom>
        </p:spPr>
        <p:txBody>
          <a:bodyPr wrap="square">
            <a:spAutoFit/>
          </a:bodyPr>
          <a:lstStyle/>
          <a:p>
            <a:pPr marL="452628" lvl="0" indent="-228600">
              <a:lnSpc>
                <a:spcPct val="90000"/>
              </a:lnSpc>
              <a:spcBef>
                <a:spcPts val="1000"/>
              </a:spcBef>
              <a:buSzPct val="100000"/>
              <a:buFont typeface="Wingdings" panose="05000000000000000000" pitchFamily="2" charset="2"/>
              <a:buChar char="§"/>
              <a:defRPr/>
            </a:pPr>
            <a:r>
              <a:rPr lang="en-US" sz="2400" dirty="0">
                <a:solidFill>
                  <a:sysClr val="windowText" lastClr="000000"/>
                </a:solidFill>
                <a:latin typeface="Times New Roman" panose="02020603050405020304" pitchFamily="18" charset="0"/>
                <a:cs typeface="Times New Roman" panose="02020603050405020304" pitchFamily="18" charset="0"/>
              </a:rPr>
              <a:t>Equals $8,350,200 or 12.2% of recommended debt limit of $68.5 million capacity </a:t>
            </a:r>
          </a:p>
          <a:p>
            <a:pPr marL="452628" lvl="0" indent="-228600">
              <a:lnSpc>
                <a:spcPct val="90000"/>
              </a:lnSpc>
              <a:spcBef>
                <a:spcPts val="1000"/>
              </a:spcBef>
              <a:buSzPct val="100000"/>
              <a:buFont typeface="Wingdings" panose="05000000000000000000" pitchFamily="2" charset="2"/>
              <a:buChar char="§"/>
              <a:defRPr/>
            </a:pPr>
            <a:r>
              <a:rPr lang="en-US" sz="2400" dirty="0">
                <a:latin typeface="Times New Roman" panose="02020603050405020304" pitchFamily="18" charset="0"/>
                <a:cs typeface="Times New Roman" panose="02020603050405020304" pitchFamily="18" charset="0"/>
              </a:rPr>
              <a:t>Bond Rating Aa1 by Moody’s and Fitch Rating Services </a:t>
            </a:r>
          </a:p>
        </p:txBody>
      </p:sp>
      <p:pic>
        <p:nvPicPr>
          <p:cNvPr id="4" name="Picture 3">
            <a:extLst>
              <a:ext uri="{FF2B5EF4-FFF2-40B4-BE49-F238E27FC236}">
                <a16:creationId xmlns:a16="http://schemas.microsoft.com/office/drawing/2014/main" id="{B5371C69-C60C-4710-98AC-4C613CCF6FEB}"/>
              </a:ext>
            </a:extLst>
          </p:cNvPr>
          <p:cNvPicPr>
            <a:picLocks noChangeAspect="1"/>
          </p:cNvPicPr>
          <p:nvPr/>
        </p:nvPicPr>
        <p:blipFill>
          <a:blip r:embed="rId3"/>
          <a:stretch>
            <a:fillRect/>
          </a:stretch>
        </p:blipFill>
        <p:spPr>
          <a:xfrm>
            <a:off x="1751265" y="739071"/>
            <a:ext cx="8915400" cy="3786798"/>
          </a:xfrm>
          <a:prstGeom prst="rect">
            <a:avLst/>
          </a:prstGeom>
        </p:spPr>
      </p:pic>
    </p:spTree>
    <p:extLst>
      <p:ext uri="{BB962C8B-B14F-4D97-AF65-F5344CB8AC3E}">
        <p14:creationId xmlns:p14="http://schemas.microsoft.com/office/powerpoint/2010/main" val="125471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167E-EA96-4147-81DE-549160052C2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1217612" y="805111"/>
            <a:ext cx="8978094" cy="5443289"/>
          </a:xfrm>
          <a:prstGeom prst="rect">
            <a:avLst/>
          </a:prstGeom>
        </p:spPr>
      </p:pic>
      <p:sp>
        <p:nvSpPr>
          <p:cNvPr id="4" name="TextBox 3"/>
          <p:cNvSpPr txBox="1"/>
          <p:nvPr/>
        </p:nvSpPr>
        <p:spPr>
          <a:xfrm>
            <a:off x="684212" y="228600"/>
            <a:ext cx="8808822"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Recreation Center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Existing Usage: 29,907 kWh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Production: 29,907 kWh (100%) </a:t>
            </a:r>
          </a:p>
        </p:txBody>
      </p:sp>
    </p:spTree>
    <p:extLst>
      <p:ext uri="{BB962C8B-B14F-4D97-AF65-F5344CB8AC3E}">
        <p14:creationId xmlns:p14="http://schemas.microsoft.com/office/powerpoint/2010/main" val="235408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167E-EA96-4147-81DE-549160052C2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2360612" y="838200"/>
            <a:ext cx="8411851" cy="5525030"/>
          </a:xfrm>
          <a:prstGeom prst="rect">
            <a:avLst/>
          </a:prstGeom>
        </p:spPr>
      </p:pic>
      <p:sp>
        <p:nvSpPr>
          <p:cNvPr id="4" name="TextBox 3"/>
          <p:cNvSpPr txBox="1"/>
          <p:nvPr/>
        </p:nvSpPr>
        <p:spPr>
          <a:xfrm>
            <a:off x="213197" y="76200"/>
            <a:ext cx="46820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Fort Wetherill Parks Garage </a:t>
            </a:r>
          </a:p>
        </p:txBody>
      </p:sp>
      <p:sp>
        <p:nvSpPr>
          <p:cNvPr id="6" name="TextBox 5"/>
          <p:cNvSpPr txBox="1"/>
          <p:nvPr/>
        </p:nvSpPr>
        <p:spPr>
          <a:xfrm>
            <a:off x="7008812" y="199310"/>
            <a:ext cx="36070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Existing Usage: 45,673 kWh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Production: 45,673 kWh (100%) </a:t>
            </a:r>
          </a:p>
        </p:txBody>
      </p:sp>
    </p:spTree>
    <p:extLst>
      <p:ext uri="{BB962C8B-B14F-4D97-AF65-F5344CB8AC3E}">
        <p14:creationId xmlns:p14="http://schemas.microsoft.com/office/powerpoint/2010/main" val="19286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167E-EA96-4147-81DE-549160052C2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176792" y="1524000"/>
            <a:ext cx="7041272" cy="4800600"/>
          </a:xfrm>
          <a:prstGeom prst="rect">
            <a:avLst/>
          </a:prstGeom>
        </p:spPr>
      </p:pic>
      <p:pic>
        <p:nvPicPr>
          <p:cNvPr id="4" name="Picture 3"/>
          <p:cNvPicPr>
            <a:picLocks noChangeAspect="1"/>
          </p:cNvPicPr>
          <p:nvPr/>
        </p:nvPicPr>
        <p:blipFill>
          <a:blip r:embed="rId3"/>
          <a:stretch>
            <a:fillRect/>
          </a:stretch>
        </p:blipFill>
        <p:spPr>
          <a:xfrm>
            <a:off x="7085012" y="1828800"/>
            <a:ext cx="5029200" cy="4495800"/>
          </a:xfrm>
          <a:prstGeom prst="rect">
            <a:avLst/>
          </a:prstGeom>
        </p:spPr>
      </p:pic>
      <p:sp>
        <p:nvSpPr>
          <p:cNvPr id="5" name="TextBox 4"/>
          <p:cNvSpPr txBox="1"/>
          <p:nvPr/>
        </p:nvSpPr>
        <p:spPr>
          <a:xfrm>
            <a:off x="176792" y="381000"/>
            <a:ext cx="1155642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Highway Barn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Existing Usage: 70,594 kWh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Production:  70,588 kWh (99.9%)  </a:t>
            </a:r>
          </a:p>
        </p:txBody>
      </p:sp>
    </p:spTree>
    <p:extLst>
      <p:ext uri="{BB962C8B-B14F-4D97-AF65-F5344CB8AC3E}">
        <p14:creationId xmlns:p14="http://schemas.microsoft.com/office/powerpoint/2010/main" val="164537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167E-EA96-4147-81DE-549160052C2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3427412" y="20320"/>
            <a:ext cx="5651482" cy="1066892"/>
          </a:xfrm>
          <a:prstGeom prst="rect">
            <a:avLst/>
          </a:prstGeom>
        </p:spPr>
      </p:pic>
      <p:sp>
        <p:nvSpPr>
          <p:cNvPr id="5" name="TextBox 4"/>
          <p:cNvSpPr txBox="1"/>
          <p:nvPr/>
        </p:nvSpPr>
        <p:spPr>
          <a:xfrm>
            <a:off x="227012" y="827475"/>
            <a:ext cx="1181100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Group 1 Projects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Include cost within larger-scale projects as School Construction will generate a significant reimbursement through RIDE program during installation over the next two years and Library is best considered in concert with roof replacement element of large library building rehabilitation as that project takes shape also within the next few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Group 2</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Recommendation is to borrow up to $500,000 over a 10 yr. or less debt payback schedule period. Four projects have estimated installation cost of $400,000 that would lower debt service costs by approximately 20%.  With total principle/interest cost falling in the $460,000 range. Initial interest cost of $6,875 is proposed in FY2020 (avg. $6,000/yr.) along with annual savings of approximately $45,000 - $50,000 per year that will address debt costs over the 10 year period paying for full project debt.  Interest will add approx. 3 yrs. onto payback schedule for each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Group 3</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not proceed at this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85474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B167E-EA96-4147-81DE-549160052C22}" type="slidenum">
              <a:rPr lang="en-US" smtClean="0"/>
              <a:t>94</a:t>
            </a:fld>
            <a:endParaRPr lang="en-US" dirty="0"/>
          </a:p>
        </p:txBody>
      </p:sp>
      <p:sp>
        <p:nvSpPr>
          <p:cNvPr id="3" name="TextBox 2"/>
          <p:cNvSpPr txBox="1"/>
          <p:nvPr/>
        </p:nvSpPr>
        <p:spPr>
          <a:xfrm>
            <a:off x="0" y="1600200"/>
            <a:ext cx="12188825" cy="1938992"/>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Capital Program </a:t>
            </a:r>
          </a:p>
          <a:p>
            <a:pPr algn="ctr"/>
            <a:endParaRPr lang="en-US" sz="4000" dirty="0">
              <a:latin typeface="Times New Roman" panose="02020603050405020304" pitchFamily="18" charset="0"/>
              <a:cs typeface="Times New Roman" panose="02020603050405020304" pitchFamily="18" charset="0"/>
            </a:endParaRPr>
          </a:p>
          <a:p>
            <a:pPr algn="ctr"/>
            <a:r>
              <a:rPr lang="en-US" sz="4000" dirty="0">
                <a:latin typeface="Times New Roman" panose="02020603050405020304" pitchFamily="18" charset="0"/>
                <a:cs typeface="Times New Roman" panose="02020603050405020304" pitchFamily="18" charset="0"/>
              </a:rPr>
              <a:t>Final Slide </a:t>
            </a:r>
          </a:p>
        </p:txBody>
      </p:sp>
    </p:spTree>
    <p:extLst>
      <p:ext uri="{BB962C8B-B14F-4D97-AF65-F5344CB8AC3E}">
        <p14:creationId xmlns:p14="http://schemas.microsoft.com/office/powerpoint/2010/main" val="376573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0661D01-5C9C-48FA-9887-83B1E66B5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3982</Words>
  <Application>Microsoft Office PowerPoint</Application>
  <PresentationFormat>Custom</PresentationFormat>
  <Paragraphs>629</Paragraphs>
  <Slides>94</Slides>
  <Notes>40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103" baseType="lpstr">
      <vt:lpstr>Arial</vt:lpstr>
      <vt:lpstr>Calibri</vt:lpstr>
      <vt:lpstr>Calibri Light</vt:lpstr>
      <vt:lpstr>Corbel</vt:lpstr>
      <vt:lpstr>Symbol</vt:lpstr>
      <vt:lpstr>Times New Roman</vt:lpstr>
      <vt:lpstr>Wingdings</vt:lpstr>
      <vt:lpstr>Retrospect</vt:lpstr>
      <vt:lpstr>Acrobat Document</vt:lpstr>
      <vt:lpstr> Capital Improvement Program  Town Council Work Session </vt:lpstr>
      <vt:lpstr>PowerPoint Presentation</vt:lpstr>
      <vt:lpstr>PowerPoint Presentation</vt:lpstr>
      <vt:lpstr> Why Develop a Capital Improvement Program?</vt:lpstr>
      <vt:lpstr>Capital Projects </vt:lpstr>
      <vt:lpstr>CIP Program Trending </vt:lpstr>
      <vt:lpstr>CIP Program Summary </vt:lpstr>
      <vt:lpstr>PowerPoint Presentation</vt:lpstr>
      <vt:lpstr>PowerPoint Presentation</vt:lpstr>
      <vt:lpstr>PowerPoint Presentation</vt:lpstr>
      <vt:lpstr>PowerPoint Presentation</vt:lpstr>
      <vt:lpstr>General Government </vt:lpstr>
      <vt:lpstr>Town Clerk </vt:lpstr>
      <vt:lpstr>Town Clerk </vt:lpstr>
      <vt:lpstr>Tax Assessor </vt:lpstr>
      <vt:lpstr>Tax Assessor </vt:lpstr>
      <vt:lpstr>Planning Department </vt:lpstr>
      <vt:lpstr>PowerPoint Presentation</vt:lpstr>
      <vt:lpstr>PowerPoint Presentation</vt:lpstr>
      <vt:lpstr>Information Technology </vt:lpstr>
      <vt:lpstr>PowerPoint Presentation</vt:lpstr>
      <vt:lpstr>PowerPoint Presentation</vt:lpstr>
      <vt:lpstr>PowerPoint Presentation</vt:lpstr>
      <vt:lpstr>PowerPoint Presentation</vt:lpstr>
      <vt:lpstr>Police Department </vt:lpstr>
      <vt:lpstr>Police Department </vt:lpstr>
      <vt:lpstr>JFD Fire and EMS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Works Department</vt:lpstr>
      <vt:lpstr>Road Improvement Program</vt:lpstr>
      <vt:lpstr>PowerPoint Presentation</vt:lpstr>
      <vt:lpstr>PowerPoint Presentation</vt:lpstr>
      <vt:lpstr>PowerPoint Presentation</vt:lpstr>
      <vt:lpstr>PowerPoint Presentation</vt:lpstr>
      <vt:lpstr>PowerPoint Presentation</vt:lpstr>
      <vt:lpstr>PowerPoint Presentation</vt:lpstr>
      <vt:lpstr>North Road Project</vt:lpstr>
      <vt:lpstr>PowerPoint Presentation</vt:lpstr>
      <vt:lpstr>PowerPoint Presentation</vt:lpstr>
      <vt:lpstr>PowerPoint Presentation</vt:lpstr>
      <vt:lpstr>PowerPoint Presentation</vt:lpstr>
      <vt:lpstr>Geographic Information Systems </vt:lpstr>
      <vt:lpstr>Geographic Information Systems </vt:lpstr>
      <vt:lpstr>PowerPoint Presentation</vt:lpstr>
      <vt:lpstr>Parks and Recreation </vt:lpstr>
      <vt:lpstr>PowerPoint Presentation</vt:lpstr>
      <vt:lpstr>Fort Getty Improvements </vt:lpstr>
      <vt:lpstr>Park Priority Areas  </vt:lpstr>
      <vt:lpstr>PowerPoint Presentation</vt:lpstr>
      <vt:lpstr>Senior Services Department </vt:lpstr>
      <vt:lpstr>Senior Services Department  Duct Replacement/Removal and Sound Proofing </vt:lpstr>
      <vt:lpstr>Debt Supported Long-term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Professional Services (Energy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2015-03-04T18:28:26Z</dcterms:created>
  <dcterms:modified xsi:type="dcterms:W3CDTF">2019-03-25T18:12:15Z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