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6" r:id="rId5"/>
    <p:sldId id="266" r:id="rId6"/>
    <p:sldId id="273" r:id="rId7"/>
    <p:sldId id="275" r:id="rId8"/>
    <p:sldId id="263" r:id="rId9"/>
    <p:sldId id="278" r:id="rId10"/>
    <p:sldId id="279" r:id="rId11"/>
    <p:sldId id="281" r:id="rId12"/>
    <p:sldId id="280" r:id="rId13"/>
    <p:sldId id="282" r:id="rId14"/>
    <p:sldId id="270" r:id="rId15"/>
    <p:sldId id="272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C3CF-1AA3-44B5-9CC4-4B463721FD1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1CA5-23BF-4B85-BF58-8641AA09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9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C3CF-1AA3-44B5-9CC4-4B463721FD1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1CA5-23BF-4B85-BF58-8641AA09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2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C3CF-1AA3-44B5-9CC4-4B463721FD1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1CA5-23BF-4B85-BF58-8641AA09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9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C3CF-1AA3-44B5-9CC4-4B463721FD1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1CA5-23BF-4B85-BF58-8641AA09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0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C3CF-1AA3-44B5-9CC4-4B463721FD1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1CA5-23BF-4B85-BF58-8641AA09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C3CF-1AA3-44B5-9CC4-4B463721FD1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1CA5-23BF-4B85-BF58-8641AA09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8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C3CF-1AA3-44B5-9CC4-4B463721FD1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1CA5-23BF-4B85-BF58-8641AA09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0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C3CF-1AA3-44B5-9CC4-4B463721FD1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1CA5-23BF-4B85-BF58-8641AA09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C3CF-1AA3-44B5-9CC4-4B463721FD1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1CA5-23BF-4B85-BF58-8641AA09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0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C3CF-1AA3-44B5-9CC4-4B463721FD1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1CA5-23BF-4B85-BF58-8641AA09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2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C3CF-1AA3-44B5-9CC4-4B463721FD1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1CA5-23BF-4B85-BF58-8641AA09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C3CF-1AA3-44B5-9CC4-4B463721FD1E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1CA5-23BF-4B85-BF58-8641AA09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9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310551"/>
            <a:ext cx="9144000" cy="319941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Jamestown Golf Course Clubhouse Facility</a:t>
            </a:r>
            <a:br>
              <a:rPr lang="en-US" b="1" dirty="0">
                <a:latin typeface="+mn-lt"/>
              </a:rPr>
            </a:br>
            <a:r>
              <a:rPr lang="en-US" dirty="0"/>
              <a:t>Town Council Meeting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April 3, 2017</a:t>
            </a:r>
          </a:p>
        </p:txBody>
      </p:sp>
    </p:spTree>
    <p:extLst>
      <p:ext uri="{BB962C8B-B14F-4D97-AF65-F5344CB8AC3E}">
        <p14:creationId xmlns:p14="http://schemas.microsoft.com/office/powerpoint/2010/main" val="235096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657939"/>
              </p:ext>
            </p:extLst>
          </p:nvPr>
        </p:nvGraphicFramePr>
        <p:xfrm>
          <a:off x="795504" y="1"/>
          <a:ext cx="1059854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4" imgW="11658370" imgH="7543800" progId="Acrobat.Document.2015">
                  <p:embed/>
                </p:oleObj>
              </mc:Choice>
              <mc:Fallback>
                <p:oleObj name="Acrobat Document" r:id="rId4" imgW="11658370" imgH="754380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504" y="1"/>
                        <a:ext cx="1059854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03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436408"/>
              </p:ext>
            </p:extLst>
          </p:nvPr>
        </p:nvGraphicFramePr>
        <p:xfrm>
          <a:off x="841848" y="1"/>
          <a:ext cx="1059854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Acrobat Document" r:id="rId4" imgW="11658370" imgH="7543800" progId="Acrobat.Document.2015">
                  <p:embed/>
                </p:oleObj>
              </mc:Choice>
              <mc:Fallback>
                <p:oleObj name="Acrobat Document" r:id="rId4" imgW="11658370" imgH="754380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1848" y="1"/>
                        <a:ext cx="1059854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264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81820"/>
              </p:ext>
            </p:extLst>
          </p:nvPr>
        </p:nvGraphicFramePr>
        <p:xfrm>
          <a:off x="795504" y="1"/>
          <a:ext cx="1059854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Acrobat Document" r:id="rId4" imgW="11658370" imgH="7543800" progId="Acrobat.Document.2015">
                  <p:embed/>
                </p:oleObj>
              </mc:Choice>
              <mc:Fallback>
                <p:oleObj name="Acrobat Document" r:id="rId4" imgW="11658370" imgH="754380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504" y="1"/>
                        <a:ext cx="1059854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43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42692"/>
              </p:ext>
            </p:extLst>
          </p:nvPr>
        </p:nvGraphicFramePr>
        <p:xfrm>
          <a:off x="795504" y="1"/>
          <a:ext cx="1059854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Acrobat Document" r:id="rId4" imgW="11658370" imgH="7543800" progId="Acrobat.Document.2015">
                  <p:embed/>
                </p:oleObj>
              </mc:Choice>
              <mc:Fallback>
                <p:oleObj name="Acrobat Document" r:id="rId4" imgW="11658370" imgH="754380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504" y="1"/>
                        <a:ext cx="1059854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365125"/>
            <a:ext cx="11654286" cy="1325563"/>
          </a:xfrm>
        </p:spPr>
        <p:txBody>
          <a:bodyPr/>
          <a:lstStyle/>
          <a:p>
            <a:pPr algn="ctr"/>
            <a:r>
              <a:rPr lang="en-US" dirty="0"/>
              <a:t>Jamestown Golf Course Clubhouse Facility</a:t>
            </a:r>
            <a:br>
              <a:rPr lang="en-US" dirty="0"/>
            </a:br>
            <a:r>
              <a:rPr lang="en-US" b="1" dirty="0">
                <a:latin typeface="Biondi" panose="02000505030000020004"/>
              </a:rPr>
              <a:t>Construction </a:t>
            </a:r>
            <a:r>
              <a:rPr lang="en-US" b="1" dirty="0">
                <a:latin typeface="Biondi" panose="02000505030000020004" pitchFamily="2" charset="0"/>
              </a:rPr>
              <a:t>Cost Summary – Farrar &amp; Associates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2554495"/>
            <a:ext cx="10889975" cy="2607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4702"/>
              </p:ext>
            </p:extLst>
          </p:nvPr>
        </p:nvGraphicFramePr>
        <p:xfrm>
          <a:off x="1942987" y="2354782"/>
          <a:ext cx="81280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6287">
                  <a:extLst>
                    <a:ext uri="{9D8B030D-6E8A-4147-A177-3AD203B41FA5}">
                      <a16:colId xmlns:a16="http://schemas.microsoft.com/office/drawing/2014/main" val="1315439565"/>
                    </a:ext>
                  </a:extLst>
                </a:gridCol>
                <a:gridCol w="2221713">
                  <a:extLst>
                    <a:ext uri="{9D8B030D-6E8A-4147-A177-3AD203B41FA5}">
                      <a16:colId xmlns:a16="http://schemas.microsoft.com/office/drawing/2014/main" val="2558463067"/>
                    </a:ext>
                  </a:extLst>
                </a:gridCol>
              </a:tblGrid>
              <a:tr h="346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Base Building </a:t>
                      </a:r>
                      <a:r>
                        <a:rPr lang="en-US" sz="1600" dirty="0"/>
                        <a:t>   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/>
                        <a:t>First Floor </a:t>
                      </a:r>
                      <a:r>
                        <a:rPr lang="en-US" sz="1600" b="0" dirty="0"/>
                        <a:t>– “Caddy Shack” + overflow/ community space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/>
                        <a:t>Basement</a:t>
                      </a:r>
                      <a:r>
                        <a:rPr lang="en-US" sz="1600" b="0" dirty="0"/>
                        <a:t> – For utilities and Storage, no walkout or public access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/>
                        <a:t>Terraces/Patios</a:t>
                      </a:r>
                      <a:r>
                        <a:rPr lang="en-US" sz="1600" b="0" dirty="0"/>
                        <a:t> - at grade on west and north sides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$ 1,910,725</a:t>
                      </a:r>
                    </a:p>
                    <a:p>
                      <a:pPr algn="r"/>
                      <a:r>
                        <a:rPr lang="en-US" sz="1600" dirty="0"/>
                        <a:t>(includes Contingency)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5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Alternate 1 – </a:t>
                      </a:r>
                      <a:r>
                        <a:rPr lang="en-US"/>
                        <a:t>Gazebo </a:t>
                      </a:r>
                      <a:r>
                        <a:rPr lang="en-US"/>
                        <a:t>($47,914) </a:t>
                      </a:r>
                      <a:r>
                        <a:rPr lang="en-US"/>
                        <a:t>and </a:t>
                      </a:r>
                      <a:r>
                        <a:rPr lang="en-US" dirty="0"/>
                        <a:t>Chimney </a:t>
                      </a:r>
                      <a:r>
                        <a:rPr lang="en-US" dirty="0"/>
                        <a:t>($</a:t>
                      </a:r>
                      <a:r>
                        <a:rPr lang="en-US"/>
                        <a:t>61,226)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$ 109,140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647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Alternate 2 – Cart Storage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$ 225,556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2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Alternate 3 - Walk-Out Basement &amp; Deck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$ 499,064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39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Alternate 4 – Second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$ 772,912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58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1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Jamestown Golf Course Clubhouse Facility</a:t>
            </a:r>
            <a:br>
              <a:rPr lang="en-US" dirty="0"/>
            </a:br>
            <a:r>
              <a:rPr lang="en-US" dirty="0">
                <a:latin typeface="Biondi" panose="02000505030000020004" pitchFamily="2" charset="0"/>
              </a:rPr>
              <a:t>Next Steps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402095"/>
            <a:ext cx="10889975" cy="2607227"/>
          </a:xfrm>
        </p:spPr>
        <p:txBody>
          <a:bodyPr>
            <a:normAutofit/>
          </a:bodyPr>
          <a:lstStyle/>
          <a:p>
            <a:r>
              <a:rPr lang="en-US" sz="3200" dirty="0"/>
              <a:t>Select Base Building + alternates</a:t>
            </a:r>
          </a:p>
          <a:p>
            <a:r>
              <a:rPr lang="en-US" sz="3200"/>
              <a:t>Set Budget</a:t>
            </a:r>
            <a:endParaRPr lang="en-US" sz="3200" dirty="0"/>
          </a:p>
          <a:p>
            <a:r>
              <a:rPr lang="en-US" sz="3200" dirty="0"/>
              <a:t>Warrant for Financial Town Meeting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2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129396"/>
            <a:ext cx="10481094" cy="69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7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5448"/>
          </a:xfrm>
        </p:spPr>
        <p:txBody>
          <a:bodyPr>
            <a:normAutofit/>
          </a:bodyPr>
          <a:lstStyle/>
          <a:p>
            <a:r>
              <a:rPr lang="en-US" sz="3200" dirty="0"/>
              <a:t>What we heard on January 17, 2017:</a:t>
            </a:r>
          </a:p>
          <a:p>
            <a:pPr lvl="1"/>
            <a:r>
              <a:rPr lang="en-US" sz="2800" dirty="0"/>
              <a:t>In favor of the building program including general layout and elevations  </a:t>
            </a:r>
          </a:p>
          <a:p>
            <a:pPr lvl="1"/>
            <a:r>
              <a:rPr lang="en-US" sz="2800" dirty="0"/>
              <a:t>Golf Course needs are </a:t>
            </a:r>
            <a:r>
              <a:rPr lang="en-US" sz="2800" u="sng" dirty="0"/>
              <a:t>primary</a:t>
            </a:r>
            <a:r>
              <a:rPr lang="en-US" sz="2800" dirty="0"/>
              <a:t> while, if financially feasible, accommodating competing community interests</a:t>
            </a:r>
          </a:p>
          <a:p>
            <a:pPr lvl="1"/>
            <a:r>
              <a:rPr lang="en-US" sz="2800" dirty="0"/>
              <a:t>Come back with a revised design and cost estimate</a:t>
            </a:r>
          </a:p>
          <a:p>
            <a:endParaRPr lang="en-US" sz="3200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0678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Jamestown Golf Course Clubhouse Facility</a:t>
            </a:r>
            <a:br>
              <a:rPr lang="en-US" dirty="0"/>
            </a:br>
            <a:r>
              <a:rPr lang="en-US" dirty="0">
                <a:latin typeface="Biondi" panose="02000505030000020004" pitchFamily="2" charset="0"/>
              </a:rPr>
              <a:t>Actions: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238" y="4373724"/>
            <a:ext cx="1488416" cy="25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4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00903" cy="67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7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Jamestown Golf Course Clubhouse Facility</a:t>
            </a:r>
            <a:br>
              <a:rPr lang="en-US" dirty="0"/>
            </a:br>
            <a:r>
              <a:rPr lang="en-US" sz="4000" dirty="0">
                <a:latin typeface="Biondi" panose="02000505030000020004" pitchFamily="2" charset="0"/>
              </a:rPr>
              <a:t>Proposed Building Program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40976"/>
              </p:ext>
            </p:extLst>
          </p:nvPr>
        </p:nvGraphicFramePr>
        <p:xfrm>
          <a:off x="1474961" y="1325563"/>
          <a:ext cx="3640503" cy="3881372"/>
        </p:xfrm>
        <a:graphic>
          <a:graphicData uri="http://schemas.openxmlformats.org/drawingml/2006/table">
            <a:tbl>
              <a:tblPr/>
              <a:tblGrid>
                <a:gridCol w="311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GOLF SUPPORT ONLY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CADDY SHACK CONCESSION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SALES/CHECK IN/OFFICE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RESTROOMS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CIRCULATION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ANCELLARY/COOKING/STORAGE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GOLF FINISHED SPACE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BASEMENT - STORAGE/UTILITY SPACE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GOLF PORCHES/DECKS/TERRACE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GOLF CART STORAGE/EVENT SPACE (OPEN UNDER ROOF)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GOLF SUPPORT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05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6567"/>
              </p:ext>
            </p:extLst>
          </p:nvPr>
        </p:nvGraphicFramePr>
        <p:xfrm>
          <a:off x="6495691" y="1532327"/>
          <a:ext cx="4248818" cy="3492160"/>
        </p:xfrm>
        <a:graphic>
          <a:graphicData uri="http://schemas.openxmlformats.org/drawingml/2006/table">
            <a:tbl>
              <a:tblPr/>
              <a:tblGrid>
                <a:gridCol w="363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COMMUNITY/SHARED SPACE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MULTIPURPOSE ROOM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CATERING KITCHEN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CIRCULATION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ANCELLARY/STORAGE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COMMUNITY FINISHED SPACE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BASEMENT - STORAGE/UNPROGRAMMED SPACE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PORCHES/DECKS/TERRACE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COMMUNITY SPACE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FINISHED SPACE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PORCHES/DECKS/TERRACE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GOLF CART STORAGE/EVENT SPACE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6375"/>
              </p:ext>
            </p:extLst>
          </p:nvPr>
        </p:nvGraphicFramePr>
        <p:xfrm>
          <a:off x="2763482" y="5166350"/>
          <a:ext cx="4543092" cy="1366148"/>
        </p:xfrm>
        <a:graphic>
          <a:graphicData uri="http://schemas.openxmlformats.org/drawingml/2006/table">
            <a:tbl>
              <a:tblPr/>
              <a:tblGrid>
                <a:gridCol w="388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CLUBHOUSE AND COMMUNITY SPACE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9050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INCLUDING GOLF CART STORAGE/EVENT SPACE)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(DOES NOT INCLUDE BASEMENT/STORAGE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UNPROGRAMMED SPACE)</a:t>
                      </a: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0" marR="4900" marT="4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54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677044"/>
              </p:ext>
            </p:extLst>
          </p:nvPr>
        </p:nvGraphicFramePr>
        <p:xfrm>
          <a:off x="464924" y="-228933"/>
          <a:ext cx="11284253" cy="7302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4" imgW="9326718" imgH="6035040" progId="AcroExch.Document.7">
                  <p:embed/>
                </p:oleObj>
              </mc:Choice>
              <mc:Fallback>
                <p:oleObj name="Acrobat Document" r:id="rId4" imgW="9326718" imgH="60350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924" y="-228933"/>
                        <a:ext cx="11284253" cy="7302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22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586043"/>
              </p:ext>
            </p:extLst>
          </p:nvPr>
        </p:nvGraphicFramePr>
        <p:xfrm>
          <a:off x="368134" y="-273229"/>
          <a:ext cx="11449491" cy="740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4" imgW="9326718" imgH="6035040" progId="AcroExch.Document.7">
                  <p:embed/>
                </p:oleObj>
              </mc:Choice>
              <mc:Fallback>
                <p:oleObj name="Acrobat Document" r:id="rId4" imgW="9326718" imgH="60350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134" y="-273229"/>
                        <a:ext cx="11449491" cy="7409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35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768" y="2548989"/>
            <a:ext cx="9496245" cy="2710833"/>
          </a:xfrm>
        </p:spPr>
        <p:txBody>
          <a:bodyPr>
            <a:normAutofit/>
          </a:bodyPr>
          <a:lstStyle/>
          <a:p>
            <a:r>
              <a:rPr lang="en-US" sz="3200" dirty="0"/>
              <a:t>Lease – currently $175,000/year</a:t>
            </a:r>
          </a:p>
          <a:p>
            <a:r>
              <a:rPr lang="en-US" sz="3200" dirty="0"/>
              <a:t>$145,000/year covers $2,000,000 in debt service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0562" y="217203"/>
            <a:ext cx="10515600" cy="160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Jamestown Golf Course Clubhouse Facility</a:t>
            </a:r>
            <a:br>
              <a:rPr lang="en-US" dirty="0"/>
            </a:br>
            <a:r>
              <a:rPr lang="en-US" dirty="0">
                <a:latin typeface="Biondi" panose="02000505030000020004" pitchFamily="2" charset="0"/>
              </a:rPr>
              <a:t>Budget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79970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29094"/>
              </p:ext>
            </p:extLst>
          </p:nvPr>
        </p:nvGraphicFramePr>
        <p:xfrm>
          <a:off x="744467" y="-56644"/>
          <a:ext cx="10737116" cy="694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4" imgW="11658370" imgH="7543800" progId="Acrobat.Document.2015">
                  <p:embed/>
                </p:oleObj>
              </mc:Choice>
              <mc:Fallback>
                <p:oleObj name="Acrobat Document" r:id="rId4" imgW="11658370" imgH="754380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467" y="-56644"/>
                        <a:ext cx="10737116" cy="6947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65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328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Biondi</vt:lpstr>
      <vt:lpstr>Calibri</vt:lpstr>
      <vt:lpstr>Calibri Light</vt:lpstr>
      <vt:lpstr>Office Theme</vt:lpstr>
      <vt:lpstr>Acrobat Document</vt:lpstr>
      <vt:lpstr>Jamestown Golf Course Clubhouse Facility Town Council Meeting</vt:lpstr>
      <vt:lpstr>PowerPoint Presentation</vt:lpstr>
      <vt:lpstr>Jamestown Golf Course Clubhouse Facility Actions:</vt:lpstr>
      <vt:lpstr>PowerPoint Presentation</vt:lpstr>
      <vt:lpstr>Jamestown Golf Course Clubhouse Facility Proposed Building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Jamestown Golf Course Clubhouse Facility Construction Cost Summary – Farrar &amp; Associates</vt:lpstr>
      <vt:lpstr>Jamestown Golf Course Clubhouse Facility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Jamestown Golf Course Clubhouse Facility</dc:title>
  <dc:creator>Lisa Bryer</dc:creator>
  <cp:lastModifiedBy>Lisa Bryer</cp:lastModifiedBy>
  <cp:revision>66</cp:revision>
  <cp:lastPrinted>2017-04-03T17:39:15Z</cp:lastPrinted>
  <dcterms:created xsi:type="dcterms:W3CDTF">2016-10-31T16:33:37Z</dcterms:created>
  <dcterms:modified xsi:type="dcterms:W3CDTF">2017-04-04T18:55:51Z</dcterms:modified>
</cp:coreProperties>
</file>